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PT Sans Narrow"/>
      <p:regular r:id="rId33"/>
      <p:bold r:id="rId34"/>
    </p:embeddedFont>
    <p:embeddedFont>
      <p:font typeface="Open Sans"/>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64D59CA-7F1A-4632-95D0-F42C4F80F2AA}">
  <a:tblStyle styleId="{B64D59CA-7F1A-4632-95D0-F42C4F80F2A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PTSansNarrow-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OpenSans-regular.fntdata"/><Relationship Id="rId12" Type="http://schemas.openxmlformats.org/officeDocument/2006/relationships/slide" Target="slides/slide6.xml"/><Relationship Id="rId34" Type="http://schemas.openxmlformats.org/officeDocument/2006/relationships/font" Target="fonts/PTSansNarrow-bold.fntdata"/><Relationship Id="rId15" Type="http://schemas.openxmlformats.org/officeDocument/2006/relationships/slide" Target="slides/slide9.xml"/><Relationship Id="rId37" Type="http://schemas.openxmlformats.org/officeDocument/2006/relationships/font" Target="fonts/OpenSans-italic.fntdata"/><Relationship Id="rId14" Type="http://schemas.openxmlformats.org/officeDocument/2006/relationships/slide" Target="slides/slide8.xml"/><Relationship Id="rId36" Type="http://schemas.openxmlformats.org/officeDocument/2006/relationships/font" Target="fonts/OpenSans-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OpenSans-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b="1" lang="en"/>
              <a:t>Business Objectives + Workflow (Yu Zheng)</a:t>
            </a:r>
            <a:endParaRPr b="1"/>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lang="en"/>
              <a:t>Who are we: House Pricing Platform e.g. PropertyGuru</a:t>
            </a:r>
            <a:endParaRPr/>
          </a:p>
          <a:p>
            <a:pPr indent="-298450" lvl="0" marL="457200" rtl="0" algn="l">
              <a:spcBef>
                <a:spcPts val="0"/>
              </a:spcBef>
              <a:spcAft>
                <a:spcPts val="0"/>
              </a:spcAft>
              <a:buSzPts val="1100"/>
              <a:buChar char="-"/>
            </a:pPr>
            <a:r>
              <a:rPr lang="en"/>
              <a:t>What is the situation: Venture into a new city in Iowa</a:t>
            </a:r>
            <a:endParaRPr/>
          </a:p>
          <a:p>
            <a:pPr indent="-298450" lvl="0" marL="457200" rtl="0" algn="l">
              <a:spcBef>
                <a:spcPts val="0"/>
              </a:spcBef>
              <a:spcAft>
                <a:spcPts val="0"/>
              </a:spcAft>
              <a:buSzPts val="1100"/>
              <a:buChar char="-"/>
            </a:pPr>
            <a:r>
              <a:rPr lang="en">
                <a:solidFill>
                  <a:schemeClr val="dk1"/>
                </a:solidFill>
              </a:rPr>
              <a:t>What are we doing: Find out relevant features that affect SalesPrice </a:t>
            </a:r>
            <a:endParaRPr/>
          </a:p>
          <a:p>
            <a:pPr indent="-298450" lvl="0" marL="457200" rtl="0" algn="l">
              <a:spcBef>
                <a:spcPts val="0"/>
              </a:spcBef>
              <a:spcAft>
                <a:spcPts val="0"/>
              </a:spcAft>
              <a:buSzPts val="1100"/>
              <a:buChar char="-"/>
            </a:pPr>
            <a:r>
              <a:rPr lang="en"/>
              <a:t>Why are we doing this: </a:t>
            </a:r>
            <a:r>
              <a:rPr lang="en">
                <a:solidFill>
                  <a:schemeClr val="dk1"/>
                </a:solidFill>
              </a:rPr>
              <a:t>E</a:t>
            </a:r>
            <a:r>
              <a:rPr lang="en">
                <a:solidFill>
                  <a:schemeClr val="dk1"/>
                </a:solidFill>
              </a:rPr>
              <a:t>liminate unnecessary efforts to collecting data so that we obtain relevant data readily (2006-2010 only available right now)</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When: 2020 onwards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How: To get approval to expedite data collection process?</a:t>
            </a:r>
            <a:endParaRPr>
              <a:solidFill>
                <a:schemeClr val="dk1"/>
              </a:solidFill>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b="1" lang="en"/>
              <a:t>Cleaning + EDA + Preprocessing  (Jing Chuan + Radhe)</a:t>
            </a:r>
            <a:endParaRPr b="1"/>
          </a:p>
          <a:p>
            <a:pPr indent="0" lvl="0" marL="457200" rtl="0" algn="l">
              <a:spcBef>
                <a:spcPts val="0"/>
              </a:spcBef>
              <a:spcAft>
                <a:spcPts val="0"/>
              </a:spcAft>
              <a:buNone/>
            </a:pPr>
            <a:r>
              <a:rPr lang="en"/>
              <a:t>- </a:t>
            </a:r>
            <a:r>
              <a:rPr lang="en"/>
              <a:t>Similar approaches e.g</a:t>
            </a:r>
            <a:r>
              <a:rPr lang="en"/>
              <a:t>. i</a:t>
            </a:r>
            <a:r>
              <a:rPr lang="en"/>
              <a:t>n removing outliers, segmenting the features columns</a:t>
            </a:r>
            <a:endParaRPr/>
          </a:p>
          <a:p>
            <a:pPr indent="0" lvl="0" marL="457200" rtl="0" algn="l">
              <a:spcBef>
                <a:spcPts val="0"/>
              </a:spcBef>
              <a:spcAft>
                <a:spcPts val="0"/>
              </a:spcAft>
              <a:buNone/>
            </a:pPr>
            <a:r>
              <a:rPr lang="en"/>
              <a:t>- Trend analysis </a:t>
            </a:r>
            <a:endParaRPr/>
          </a:p>
          <a:p>
            <a:pPr indent="0" lvl="0" marL="0" rtl="0" algn="l">
              <a:spcBef>
                <a:spcPts val="0"/>
              </a:spcBef>
              <a:spcAft>
                <a:spcPts val="0"/>
              </a:spcAft>
              <a:buNone/>
            </a:pPr>
            <a:r>
              <a:t/>
            </a:r>
            <a:endParaRPr/>
          </a:p>
          <a:p>
            <a:pPr indent="-298450" lvl="0" marL="457200" rtl="0" algn="l">
              <a:spcBef>
                <a:spcPts val="0"/>
              </a:spcBef>
              <a:spcAft>
                <a:spcPts val="0"/>
              </a:spcAft>
              <a:buSzPts val="1100"/>
              <a:buChar char="-"/>
            </a:pPr>
            <a:r>
              <a:rPr b="1" lang="en"/>
              <a:t>Feature Engineering (Ganesh + </a:t>
            </a:r>
            <a:r>
              <a:rPr b="1" lang="en">
                <a:solidFill>
                  <a:schemeClr val="dk1"/>
                </a:solidFill>
              </a:rPr>
              <a:t>Yu Zheng</a:t>
            </a:r>
            <a:r>
              <a:rPr b="1" lang="en"/>
              <a:t>)</a:t>
            </a:r>
            <a:endParaRPr b="1"/>
          </a:p>
          <a:p>
            <a:pPr indent="-298450" lvl="0" marL="457200" rtl="0" algn="l">
              <a:spcBef>
                <a:spcPts val="0"/>
              </a:spcBef>
              <a:spcAft>
                <a:spcPts val="0"/>
              </a:spcAft>
              <a:buSzPts val="1100"/>
              <a:buChar char="-"/>
            </a:pPr>
            <a:r>
              <a:t/>
            </a:r>
            <a:endParaRPr b="1"/>
          </a:p>
          <a:p>
            <a:pPr indent="-298450" lvl="0" marL="457200" rtl="0" algn="l">
              <a:spcBef>
                <a:spcPts val="0"/>
              </a:spcBef>
              <a:spcAft>
                <a:spcPts val="0"/>
              </a:spcAft>
              <a:buSzPts val="1100"/>
              <a:buChar char="-"/>
            </a:pPr>
            <a:r>
              <a:rPr b="1" lang="en"/>
              <a:t>Recommendations + Conclusion </a:t>
            </a:r>
            <a:r>
              <a:rPr b="1" lang="en">
                <a:solidFill>
                  <a:schemeClr val="dk1"/>
                </a:solidFill>
              </a:rPr>
              <a:t>(Yu Zheng)</a:t>
            </a:r>
            <a:endParaRPr b="1"/>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9358983b2_2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9358983b2_2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statistical tests conduction on each variable, several variables are correlated with Sale Price. The strongest correlations are with variables that describe the size of the house, e.g. Living Area, 1st Flr SF, and the variables that describe the quality (e.g. Overall Quality)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Based on Pearson/Spearman’s correlation coefficient</a:t>
            </a:r>
            <a:endParaRPr/>
          </a:p>
          <a:p>
            <a:pPr indent="0" lvl="0" marL="0" rtl="0" algn="l">
              <a:spcBef>
                <a:spcPts val="0"/>
              </a:spcBef>
              <a:spcAft>
                <a:spcPts val="0"/>
              </a:spcAft>
              <a:buNone/>
            </a:pPr>
            <a:r>
              <a:rPr lang="en"/>
              <a:t>Darker (esp red) = higher correlation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7934d30125_1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7934d30125_1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According to statistical tests conduction on each variable, several variables are correlated with Sale Price. The strongest correlations are with variables that describe the size of the house, e.g. Living Area, 1st Flr SF, and the variables that describe the quality (e.g. Overall Quality)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Based on Pearson/Spearman’s correlation coefficient</a:t>
            </a:r>
            <a:endParaRPr/>
          </a:p>
          <a:p>
            <a:pPr indent="0" lvl="0" marL="0" rtl="0" algn="l">
              <a:spcBef>
                <a:spcPts val="0"/>
              </a:spcBef>
              <a:spcAft>
                <a:spcPts val="0"/>
              </a:spcAft>
              <a:buNone/>
            </a:pPr>
            <a:r>
              <a:rPr lang="en"/>
              <a:t>Darker (esp red) = higher correlation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7" name="Shape 187"/>
        <p:cNvGrpSpPr/>
        <p:nvPr/>
      </p:nvGrpSpPr>
      <p:grpSpPr>
        <a:xfrm>
          <a:off x="0" y="0"/>
          <a:ext cx="0" cy="0"/>
          <a:chOff x="0" y="0"/>
          <a:chExt cx="0" cy="0"/>
        </a:xfrm>
      </p:grpSpPr>
      <p:sp>
        <p:nvSpPr>
          <p:cNvPr id="188" name="Google Shape;188;g79358983b2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79358983b2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Dark red = reject null hypothese; i.e. not independent</a:t>
            </a:r>
            <a:endParaRPr/>
          </a:p>
          <a:p>
            <a:pPr indent="0" lvl="0" marL="0" rtl="0" algn="l">
              <a:spcBef>
                <a:spcPts val="0"/>
              </a:spcBef>
              <a:spcAft>
                <a:spcPts val="0"/>
              </a:spcAft>
              <a:buNone/>
            </a:pPr>
            <a:r>
              <a:rPr lang="en"/>
              <a:t>Probability of independence based on N-factor ANOVA</a:t>
            </a:r>
            <a:endParaRPr/>
          </a:p>
          <a:p>
            <a:pPr indent="0" lvl="0" marL="0" rtl="0" algn="l">
              <a:spcBef>
                <a:spcPts val="0"/>
              </a:spcBef>
              <a:spcAft>
                <a:spcPts val="0"/>
              </a:spcAft>
              <a:buNone/>
            </a:pPr>
            <a:r>
              <a:rPr lang="en"/>
              <a:t>Does not account for collinearity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5" name="Shape 195"/>
        <p:cNvGrpSpPr/>
        <p:nvPr/>
      </p:nvGrpSpPr>
      <p:grpSpPr>
        <a:xfrm>
          <a:off x="0" y="0"/>
          <a:ext cx="0" cy="0"/>
          <a:chOff x="0" y="0"/>
          <a:chExt cx="0" cy="0"/>
        </a:xfrm>
      </p:grpSpPr>
      <p:sp>
        <p:nvSpPr>
          <p:cNvPr id="196" name="Google Shape;196;g7934d30125_2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7934d30125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Adding on to the correlation of the segmented variables of</a:t>
            </a:r>
            <a:r>
              <a:rPr lang="en"/>
              <a:t> 3 respective groups of numeric, ordinal and nominal variables, we plotted different types of graphs for each group for better and accurate representation and </a:t>
            </a:r>
            <a:r>
              <a:rPr lang="en"/>
              <a:t>comparison</a:t>
            </a:r>
            <a:r>
              <a:rPr lang="en"/>
              <a:t> in the next part exploratory data analysis part.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0" name="Shape 200"/>
        <p:cNvGrpSpPr/>
        <p:nvPr/>
      </p:nvGrpSpPr>
      <p:grpSpPr>
        <a:xfrm>
          <a:off x="0" y="0"/>
          <a:ext cx="0" cy="0"/>
          <a:chOff x="0" y="0"/>
          <a:chExt cx="0" cy="0"/>
        </a:xfrm>
      </p:grpSpPr>
      <p:sp>
        <p:nvSpPr>
          <p:cNvPr id="201" name="Google Shape;201;g7936a4d8f0_0_1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7936a4d8f0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sz="1200">
                <a:solidFill>
                  <a:srgbClr val="111111"/>
                </a:solidFill>
                <a:highlight>
                  <a:srgbClr val="FFFDF9"/>
                </a:highlight>
              </a:rPr>
              <a:t>We used scatter plots to observe and show relationships between each numeric variable and SalePrice. It doesn’t only report the values of individual data points, but also the patterns when the data are taken as a whole.</a:t>
            </a:r>
            <a:endParaRPr sz="1200">
              <a:solidFill>
                <a:srgbClr val="111111"/>
              </a:solidFill>
              <a:highlight>
                <a:srgbClr val="FFFDF9"/>
              </a:highlight>
            </a:endParaRPr>
          </a:p>
          <a:p>
            <a:pPr indent="-304800" lvl="0" marL="457200" rtl="0" algn="l">
              <a:lnSpc>
                <a:spcPct val="115000"/>
              </a:lnSpc>
              <a:spcBef>
                <a:spcPts val="1200"/>
              </a:spcBef>
              <a:spcAft>
                <a:spcPts val="0"/>
              </a:spcAft>
              <a:buClr>
                <a:srgbClr val="111111"/>
              </a:buClr>
              <a:buSzPts val="1200"/>
              <a:buFont typeface="Open Sans"/>
              <a:buChar char="-"/>
            </a:pPr>
            <a:r>
              <a:rPr lang="en" sz="1200">
                <a:solidFill>
                  <a:srgbClr val="111111"/>
                </a:solidFill>
                <a:highlight>
                  <a:srgbClr val="FFFDF9"/>
                </a:highlight>
                <a:latin typeface="Open Sans"/>
                <a:ea typeface="Open Sans"/>
                <a:cs typeface="Open Sans"/>
                <a:sym typeface="Open Sans"/>
              </a:rPr>
              <a:t>Showing the correlational relationships of each numeric variable and SalePrice</a:t>
            </a:r>
            <a:endParaRPr sz="1200">
              <a:solidFill>
                <a:srgbClr val="111111"/>
              </a:solidFill>
              <a:highlight>
                <a:srgbClr val="FFFDF9"/>
              </a:highlight>
              <a:latin typeface="Open Sans"/>
              <a:ea typeface="Open Sans"/>
              <a:cs typeface="Open Sans"/>
              <a:sym typeface="Open Sans"/>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6" name="Shape 206"/>
        <p:cNvGrpSpPr/>
        <p:nvPr/>
      </p:nvGrpSpPr>
      <p:grpSpPr>
        <a:xfrm>
          <a:off x="0" y="0"/>
          <a:ext cx="0" cy="0"/>
          <a:chOff x="0" y="0"/>
          <a:chExt cx="0" cy="0"/>
        </a:xfrm>
      </p:grpSpPr>
      <p:sp>
        <p:nvSpPr>
          <p:cNvPr id="207" name="Google Shape;207;g7936a4d8f0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936a4d8f0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see the high positive correlation between numeric variables and SalesPrice as well as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2" name="Shape 212"/>
        <p:cNvGrpSpPr/>
        <p:nvPr/>
      </p:nvGrpSpPr>
      <p:grpSpPr>
        <a:xfrm>
          <a:off x="0" y="0"/>
          <a:ext cx="0" cy="0"/>
          <a:chOff x="0" y="0"/>
          <a:chExt cx="0" cy="0"/>
        </a:xfrm>
      </p:grpSpPr>
      <p:sp>
        <p:nvSpPr>
          <p:cNvPr id="213" name="Google Shape;213;g7936a4d8f0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7936a4d8f0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9" name="Shape 219"/>
        <p:cNvGrpSpPr/>
        <p:nvPr/>
      </p:nvGrpSpPr>
      <p:grpSpPr>
        <a:xfrm>
          <a:off x="0" y="0"/>
          <a:ext cx="0" cy="0"/>
          <a:chOff x="0" y="0"/>
          <a:chExt cx="0" cy="0"/>
        </a:xfrm>
      </p:grpSpPr>
      <p:sp>
        <p:nvSpPr>
          <p:cNvPr id="220" name="Google Shape;220;g7936a4d8f0_0_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7936a4d8f0_0_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7936a4d8f0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7936a4d8f0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highlight>
                  <a:srgbClr val="FFFFFF"/>
                </a:highlight>
              </a:rPr>
              <a:t>We plotted the variables in a box plots are useful in providing a good visual summary of the data as it shows the dispersion of the data set, outliers that maybe present and signs of skewness</a:t>
            </a:r>
            <a:endParaRPr sz="1400">
              <a:highlight>
                <a:srgbClr val="FFFFFF"/>
              </a:highlight>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1" name="Shape 231"/>
        <p:cNvGrpSpPr/>
        <p:nvPr/>
      </p:nvGrpSpPr>
      <p:grpSpPr>
        <a:xfrm>
          <a:off x="0" y="0"/>
          <a:ext cx="0" cy="0"/>
          <a:chOff x="0" y="0"/>
          <a:chExt cx="0" cy="0"/>
        </a:xfrm>
      </p:grpSpPr>
      <p:sp>
        <p:nvSpPr>
          <p:cNvPr id="232" name="Google Shape;232;g7936a4d8f0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7936a4d8f0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350">
                <a:solidFill>
                  <a:srgbClr val="555555"/>
                </a:solidFill>
                <a:highlight>
                  <a:srgbClr val="FFFFFF"/>
                </a:highlight>
              </a:rPr>
              <a:t>We used a barplot to represent the nominal </a:t>
            </a:r>
            <a:r>
              <a:rPr lang="en" sz="1350">
                <a:solidFill>
                  <a:srgbClr val="555555"/>
                </a:solidFill>
                <a:highlight>
                  <a:srgbClr val="FFFFFF"/>
                </a:highlight>
              </a:rPr>
              <a:t>variables</a:t>
            </a:r>
            <a:r>
              <a:rPr lang="en" sz="1350">
                <a:solidFill>
                  <a:srgbClr val="555555"/>
                </a:solidFill>
                <a:highlight>
                  <a:srgbClr val="FFFFFF"/>
                </a:highlight>
              </a:rPr>
              <a:t> to show the count of each respective variable. Each entity of the categorical nominal variable is represented as a bar. The size of the bar represents its numeric value.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8" name="Shape 68"/>
        <p:cNvGrpSpPr/>
        <p:nvPr/>
      </p:nvGrpSpPr>
      <p:grpSpPr>
        <a:xfrm>
          <a:off x="0" y="0"/>
          <a:ext cx="0" cy="0"/>
          <a:chOff x="0" y="0"/>
          <a:chExt cx="0" cy="0"/>
        </a:xfrm>
      </p:grpSpPr>
      <p:sp>
        <p:nvSpPr>
          <p:cNvPr id="69" name="Google Shape;69;g79358983b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79358983b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7934d3012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7934d3012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3" name="Shape 243"/>
        <p:cNvGrpSpPr/>
        <p:nvPr/>
      </p:nvGrpSpPr>
      <p:grpSpPr>
        <a:xfrm>
          <a:off x="0" y="0"/>
          <a:ext cx="0" cy="0"/>
          <a:chOff x="0" y="0"/>
          <a:chExt cx="0" cy="0"/>
        </a:xfrm>
      </p:grpSpPr>
      <p:sp>
        <p:nvSpPr>
          <p:cNvPr id="244" name="Google Shape;244;g7934d3012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7934d3012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0" name="Shape 250"/>
        <p:cNvGrpSpPr/>
        <p:nvPr/>
      </p:nvGrpSpPr>
      <p:grpSpPr>
        <a:xfrm>
          <a:off x="0" y="0"/>
          <a:ext cx="0" cy="0"/>
          <a:chOff x="0" y="0"/>
          <a:chExt cx="0" cy="0"/>
        </a:xfrm>
      </p:grpSpPr>
      <p:sp>
        <p:nvSpPr>
          <p:cNvPr id="251" name="Google Shape;251;g79259d4092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79259d4092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g7934d30125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7934d30125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7934d30125_4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7934d30125_4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5" name="Shape 275"/>
        <p:cNvGrpSpPr/>
        <p:nvPr/>
      </p:nvGrpSpPr>
      <p:grpSpPr>
        <a:xfrm>
          <a:off x="0" y="0"/>
          <a:ext cx="0" cy="0"/>
          <a:chOff x="0" y="0"/>
          <a:chExt cx="0" cy="0"/>
        </a:xfrm>
      </p:grpSpPr>
      <p:sp>
        <p:nvSpPr>
          <p:cNvPr id="276" name="Google Shape;276;g7934d30125_4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7934d30125_4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3" name="Shape 283"/>
        <p:cNvGrpSpPr/>
        <p:nvPr/>
      </p:nvGrpSpPr>
      <p:grpSpPr>
        <a:xfrm>
          <a:off x="0" y="0"/>
          <a:ext cx="0" cy="0"/>
          <a:chOff x="0" y="0"/>
          <a:chExt cx="0" cy="0"/>
        </a:xfrm>
      </p:grpSpPr>
      <p:sp>
        <p:nvSpPr>
          <p:cNvPr id="284" name="Google Shape;284;g79259d409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79259d409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 name="Shape 74"/>
        <p:cNvGrpSpPr/>
        <p:nvPr/>
      </p:nvGrpSpPr>
      <p:grpSpPr>
        <a:xfrm>
          <a:off x="0" y="0"/>
          <a:ext cx="0" cy="0"/>
          <a:chOff x="0" y="0"/>
          <a:chExt cx="0" cy="0"/>
        </a:xfrm>
      </p:grpSpPr>
      <p:sp>
        <p:nvSpPr>
          <p:cNvPr id="75" name="Google Shape;75;g79358983b2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79358983b2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Colored areas are those added from 2013 to 2018.</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7934d30125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7934d30125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 name="Shape 90"/>
        <p:cNvGrpSpPr/>
        <p:nvPr/>
      </p:nvGrpSpPr>
      <p:grpSpPr>
        <a:xfrm>
          <a:off x="0" y="0"/>
          <a:ext cx="0" cy="0"/>
          <a:chOff x="0" y="0"/>
          <a:chExt cx="0" cy="0"/>
        </a:xfrm>
      </p:grpSpPr>
      <p:sp>
        <p:nvSpPr>
          <p:cNvPr id="91" name="Google Shape;91;g7934d30125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7934d30125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7936a4d8f0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7936a4d8f0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variables were segmented into 3 respective groups of numeric, ordinal and nominal variables for better and accurate representation of exploratory data analysis.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7934d30125_1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934d30125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7934d30125_1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7934d30125_1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5" name="Shape 145"/>
        <p:cNvGrpSpPr/>
        <p:nvPr/>
      </p:nvGrpSpPr>
      <p:grpSpPr>
        <a:xfrm>
          <a:off x="0" y="0"/>
          <a:ext cx="0" cy="0"/>
          <a:chOff x="0" y="0"/>
          <a:chExt cx="0" cy="0"/>
        </a:xfrm>
      </p:grpSpPr>
      <p:sp>
        <p:nvSpPr>
          <p:cNvPr id="146" name="Google Shape;146;g7934d30125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7934d30125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1.xml"/><Relationship Id="rId3"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hyperlink" Target="https://cityofamesgis.maps.arcgis.com/home/index.html"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6.png"/><Relationship Id="rId4" Type="http://schemas.openxmlformats.org/officeDocument/2006/relationships/hyperlink" Target="https://www.cityofames.org/home/showdocument?id=14321"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11.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 name="Shape 65"/>
        <p:cNvGrpSpPr/>
        <p:nvPr/>
      </p:nvGrpSpPr>
      <p:grpSpPr>
        <a:xfrm>
          <a:off x="0" y="0"/>
          <a:ext cx="0" cy="0"/>
          <a:chOff x="0" y="0"/>
          <a:chExt cx="0" cy="0"/>
        </a:xfrm>
      </p:grpSpPr>
      <p:sp>
        <p:nvSpPr>
          <p:cNvPr id="66" name="Google Shape;66;p13"/>
          <p:cNvSpPr txBox="1"/>
          <p:nvPr>
            <p:ph type="ctrTitle"/>
          </p:nvPr>
        </p:nvSpPr>
        <p:spPr>
          <a:xfrm>
            <a:off x="1004150" y="1436915"/>
            <a:ext cx="7136700" cy="2404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rPr lang="en"/>
              <a:t>Project 2:</a:t>
            </a:r>
            <a:endParaRPr/>
          </a:p>
          <a:p>
            <a:pPr indent="0" lvl="0" marL="0" rtl="0" algn="ctr">
              <a:spcBef>
                <a:spcPts val="0"/>
              </a:spcBef>
              <a:spcAft>
                <a:spcPts val="0"/>
              </a:spcAft>
              <a:buNone/>
            </a:pPr>
            <a:r>
              <a:rPr lang="en"/>
              <a:t>Housing Prices in Ames, Iowa</a:t>
            </a:r>
            <a:endParaRPr/>
          </a:p>
        </p:txBody>
      </p:sp>
      <p:sp>
        <p:nvSpPr>
          <p:cNvPr id="67" name="Google Shape;67;p13"/>
          <p:cNvSpPr txBox="1"/>
          <p:nvPr>
            <p:ph idx="4294967295" type="body"/>
          </p:nvPr>
        </p:nvSpPr>
        <p:spPr>
          <a:xfrm>
            <a:off x="312200" y="4333250"/>
            <a:ext cx="8520600" cy="657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Ganesh			Jing Chuan			Radhe			Yu Zheng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sp>
        <p:nvSpPr>
          <p:cNvPr id="157" name="Google Shape;157;p22"/>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Correlation of Numerical Variables to Sale Price</a:t>
            </a:r>
            <a:endParaRPr/>
          </a:p>
        </p:txBody>
      </p:sp>
      <p:pic>
        <p:nvPicPr>
          <p:cNvPr id="158" name="Google Shape;158;p22"/>
          <p:cNvPicPr preferRelativeResize="0"/>
          <p:nvPr/>
        </p:nvPicPr>
        <p:blipFill>
          <a:blip r:embed="rId3">
            <a:alphaModFix/>
          </a:blip>
          <a:stretch>
            <a:fillRect/>
          </a:stretch>
        </p:blipFill>
        <p:spPr>
          <a:xfrm>
            <a:off x="443125" y="1433775"/>
            <a:ext cx="7254961" cy="1393150"/>
          </a:xfrm>
          <a:prstGeom prst="rect">
            <a:avLst/>
          </a:prstGeom>
          <a:noFill/>
          <a:ln>
            <a:noFill/>
          </a:ln>
        </p:spPr>
      </p:pic>
      <p:pic>
        <p:nvPicPr>
          <p:cNvPr id="159" name="Google Shape;159;p22"/>
          <p:cNvPicPr preferRelativeResize="0"/>
          <p:nvPr/>
        </p:nvPicPr>
        <p:blipFill>
          <a:blip r:embed="rId4">
            <a:alphaModFix/>
          </a:blip>
          <a:stretch>
            <a:fillRect/>
          </a:stretch>
        </p:blipFill>
        <p:spPr>
          <a:xfrm>
            <a:off x="602425" y="2663876"/>
            <a:ext cx="6702924" cy="1325075"/>
          </a:xfrm>
          <a:prstGeom prst="rect">
            <a:avLst/>
          </a:prstGeom>
          <a:noFill/>
          <a:ln>
            <a:noFill/>
          </a:ln>
        </p:spPr>
      </p:pic>
      <p:grpSp>
        <p:nvGrpSpPr>
          <p:cNvPr id="160" name="Google Shape;160;p22"/>
          <p:cNvGrpSpPr/>
          <p:nvPr/>
        </p:nvGrpSpPr>
        <p:grpSpPr>
          <a:xfrm>
            <a:off x="3361451" y="2077410"/>
            <a:ext cx="2361775" cy="530400"/>
            <a:chOff x="3070726" y="1596585"/>
            <a:chExt cx="2361775" cy="530400"/>
          </a:xfrm>
        </p:grpSpPr>
        <p:sp>
          <p:nvSpPr>
            <p:cNvPr id="161" name="Google Shape;161;p22"/>
            <p:cNvSpPr/>
            <p:nvPr/>
          </p:nvSpPr>
          <p:spPr>
            <a:xfrm rot="2842980">
              <a:off x="3069731" y="175010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2"/>
            <p:cNvSpPr/>
            <p:nvPr/>
          </p:nvSpPr>
          <p:spPr>
            <a:xfrm rot="2842980">
              <a:off x="3463781" y="175010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2"/>
            <p:cNvSpPr/>
            <p:nvPr/>
          </p:nvSpPr>
          <p:spPr>
            <a:xfrm rot="2842980">
              <a:off x="4522281" y="175010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2"/>
            <p:cNvSpPr/>
            <p:nvPr/>
          </p:nvSpPr>
          <p:spPr>
            <a:xfrm rot="2842980">
              <a:off x="4918206" y="175010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22"/>
          <p:cNvGrpSpPr/>
          <p:nvPr/>
        </p:nvGrpSpPr>
        <p:grpSpPr>
          <a:xfrm>
            <a:off x="1553426" y="3209235"/>
            <a:ext cx="5123825" cy="530400"/>
            <a:chOff x="1262701" y="2728410"/>
            <a:chExt cx="5123825" cy="530400"/>
          </a:xfrm>
        </p:grpSpPr>
        <p:sp>
          <p:nvSpPr>
            <p:cNvPr id="166" name="Google Shape;166;p22"/>
            <p:cNvSpPr/>
            <p:nvPr/>
          </p:nvSpPr>
          <p:spPr>
            <a:xfrm rot="2842980">
              <a:off x="1261706" y="2881931"/>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2"/>
            <p:cNvSpPr/>
            <p:nvPr/>
          </p:nvSpPr>
          <p:spPr>
            <a:xfrm rot="2842980">
              <a:off x="1677131" y="2881931"/>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2"/>
            <p:cNvSpPr/>
            <p:nvPr/>
          </p:nvSpPr>
          <p:spPr>
            <a:xfrm rot="2842980">
              <a:off x="5872231" y="2881931"/>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22"/>
          <p:cNvSpPr txBox="1"/>
          <p:nvPr/>
        </p:nvSpPr>
        <p:spPr>
          <a:xfrm rot="1614292">
            <a:off x="6461331" y="3918901"/>
            <a:ext cx="2601487" cy="530494"/>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FF0000"/>
                </a:solidFill>
                <a:latin typeface="Open Sans"/>
                <a:ea typeface="Open Sans"/>
                <a:cs typeface="Open Sans"/>
                <a:sym typeface="Open Sans"/>
              </a:rPr>
              <a:t>Size matters!</a:t>
            </a:r>
            <a:endParaRPr b="1" sz="1800">
              <a:solidFill>
                <a:srgbClr val="FF0000"/>
              </a:solidFill>
              <a:latin typeface="Open Sans"/>
              <a:ea typeface="Open Sans"/>
              <a:cs typeface="Open Sans"/>
              <a:sym typeface="Open Sans"/>
            </a:endParaRPr>
          </a:p>
        </p:txBody>
      </p:sp>
      <p:sp>
        <p:nvSpPr>
          <p:cNvPr id="170" name="Google Shape;170;p22"/>
          <p:cNvSpPr txBox="1"/>
          <p:nvPr/>
        </p:nvSpPr>
        <p:spPr>
          <a:xfrm rot="-1105972">
            <a:off x="1953311" y="4271050"/>
            <a:ext cx="2601574" cy="530599"/>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rgbClr val="FF0000"/>
                </a:solidFill>
                <a:latin typeface="Open Sans"/>
                <a:ea typeface="Open Sans"/>
                <a:cs typeface="Open Sans"/>
                <a:sym typeface="Open Sans"/>
              </a:rPr>
              <a:t>Newness </a:t>
            </a:r>
            <a:r>
              <a:rPr b="1" lang="en" sz="1800">
                <a:solidFill>
                  <a:srgbClr val="FF0000"/>
                </a:solidFill>
                <a:latin typeface="Open Sans"/>
                <a:ea typeface="Open Sans"/>
                <a:cs typeface="Open Sans"/>
                <a:sym typeface="Open Sans"/>
              </a:rPr>
              <a:t>matters!</a:t>
            </a:r>
            <a:endParaRPr b="1" sz="1800">
              <a:solidFill>
                <a:srgbClr val="FF0000"/>
              </a:solidFill>
              <a:latin typeface="Open Sans"/>
              <a:ea typeface="Open Sans"/>
              <a:cs typeface="Open Sans"/>
              <a:sym typeface="Open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par>
                                <p:cTn fill="hold" nodeType="withEffect" presetClass="entr" presetID="10" presetSubtype="0">
                                  <p:stCondLst>
                                    <p:cond delay="0"/>
                                  </p:stCondLst>
                                  <p:childTnLst>
                                    <p:set>
                                      <p:cBhvr>
                                        <p:cTn dur="1" fill="hold">
                                          <p:stCondLst>
                                            <p:cond delay="0"/>
                                          </p:stCondLst>
                                        </p:cTn>
                                        <p:tgtEl>
                                          <p:spTgt spid="165"/>
                                        </p:tgtEl>
                                        <p:attrNameLst>
                                          <p:attrName>style.visibility</p:attrName>
                                        </p:attrNameLst>
                                      </p:cBhvr>
                                      <p:to>
                                        <p:strVal val="visible"/>
                                      </p:to>
                                    </p:set>
                                    <p:animEffect filter="fade" transition="in">
                                      <p:cBhvr>
                                        <p:cTn dur="1000"/>
                                        <p:tgtEl>
                                          <p:spTgt spid="165"/>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par>
                                <p:cTn fill="hold" nodeType="with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4" name="Shape 174"/>
        <p:cNvGrpSpPr/>
        <p:nvPr/>
      </p:nvGrpSpPr>
      <p:grpSpPr>
        <a:xfrm>
          <a:off x="0" y="0"/>
          <a:ext cx="0" cy="0"/>
          <a:chOff x="0" y="0"/>
          <a:chExt cx="0" cy="0"/>
        </a:xfrm>
      </p:grpSpPr>
      <p:sp>
        <p:nvSpPr>
          <p:cNvPr id="175" name="Google Shape;175;p23"/>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Correlation of Ordinal Variables to Sale Price</a:t>
            </a:r>
            <a:endParaRPr/>
          </a:p>
        </p:txBody>
      </p:sp>
      <p:pic>
        <p:nvPicPr>
          <p:cNvPr id="176" name="Google Shape;176;p23"/>
          <p:cNvPicPr preferRelativeResize="0"/>
          <p:nvPr/>
        </p:nvPicPr>
        <p:blipFill>
          <a:blip r:embed="rId3">
            <a:alphaModFix/>
          </a:blip>
          <a:stretch>
            <a:fillRect/>
          </a:stretch>
        </p:blipFill>
        <p:spPr>
          <a:xfrm>
            <a:off x="152400" y="1606526"/>
            <a:ext cx="8839199" cy="1259608"/>
          </a:xfrm>
          <a:prstGeom prst="rect">
            <a:avLst/>
          </a:prstGeom>
          <a:noFill/>
          <a:ln>
            <a:noFill/>
          </a:ln>
        </p:spPr>
      </p:pic>
      <p:sp>
        <p:nvSpPr>
          <p:cNvPr id="177" name="Google Shape;177;p23"/>
          <p:cNvSpPr txBox="1"/>
          <p:nvPr/>
        </p:nvSpPr>
        <p:spPr>
          <a:xfrm>
            <a:off x="3122400" y="3272625"/>
            <a:ext cx="2733600" cy="1014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1800">
              <a:solidFill>
                <a:srgbClr val="FF0000"/>
              </a:solidFill>
              <a:latin typeface="Open Sans"/>
              <a:ea typeface="Open Sans"/>
              <a:cs typeface="Open Sans"/>
              <a:sym typeface="Open Sans"/>
            </a:endParaRPr>
          </a:p>
          <a:p>
            <a:pPr indent="0" lvl="0" marL="0" rtl="0" algn="ctr">
              <a:spcBef>
                <a:spcPts val="0"/>
              </a:spcBef>
              <a:spcAft>
                <a:spcPts val="0"/>
              </a:spcAft>
              <a:buNone/>
            </a:pPr>
            <a:r>
              <a:rPr b="1" lang="en" sz="1800">
                <a:solidFill>
                  <a:srgbClr val="FF0000"/>
                </a:solidFill>
                <a:latin typeface="Open Sans"/>
                <a:ea typeface="Open Sans"/>
                <a:cs typeface="Open Sans"/>
                <a:sym typeface="Open Sans"/>
              </a:rPr>
              <a:t>Quality matters!</a:t>
            </a:r>
            <a:endParaRPr b="1" sz="1800">
              <a:solidFill>
                <a:srgbClr val="FF0000"/>
              </a:solidFill>
              <a:latin typeface="Open Sans"/>
              <a:ea typeface="Open Sans"/>
              <a:cs typeface="Open Sans"/>
              <a:sym typeface="Open Sans"/>
            </a:endParaRPr>
          </a:p>
        </p:txBody>
      </p:sp>
      <p:grpSp>
        <p:nvGrpSpPr>
          <p:cNvPr id="178" name="Google Shape;178;p23"/>
          <p:cNvGrpSpPr/>
          <p:nvPr/>
        </p:nvGrpSpPr>
        <p:grpSpPr>
          <a:xfrm>
            <a:off x="2031626" y="2194360"/>
            <a:ext cx="5496300" cy="530400"/>
            <a:chOff x="2031626" y="2194360"/>
            <a:chExt cx="5496300" cy="530400"/>
          </a:xfrm>
        </p:grpSpPr>
        <p:grpSp>
          <p:nvGrpSpPr>
            <p:cNvPr id="179" name="Google Shape;179;p23"/>
            <p:cNvGrpSpPr/>
            <p:nvPr/>
          </p:nvGrpSpPr>
          <p:grpSpPr>
            <a:xfrm>
              <a:off x="2031626" y="2194360"/>
              <a:ext cx="5496300" cy="530400"/>
              <a:chOff x="2031626" y="4228935"/>
              <a:chExt cx="5496300" cy="530400"/>
            </a:xfrm>
          </p:grpSpPr>
          <p:sp>
            <p:nvSpPr>
              <p:cNvPr id="180" name="Google Shape;180;p23"/>
              <p:cNvSpPr/>
              <p:nvPr/>
            </p:nvSpPr>
            <p:spPr>
              <a:xfrm rot="2842980">
                <a:off x="2030631" y="438245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p:nvPr/>
            </p:nvSpPr>
            <p:spPr>
              <a:xfrm rot="2842980">
                <a:off x="2757781" y="438245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rot="2842980">
                <a:off x="3484931" y="438245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rot="2842980">
                <a:off x="5965531" y="438245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rot="2842980">
                <a:off x="6692656" y="438245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rot="2842980">
                <a:off x="7013631" y="4382456"/>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 name="Google Shape;186;p23"/>
            <p:cNvSpPr/>
            <p:nvPr/>
          </p:nvSpPr>
          <p:spPr>
            <a:xfrm rot="2842980">
              <a:off x="5245781" y="2347881"/>
              <a:ext cx="515290" cy="223358"/>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8"/>
                                        </p:tgtEl>
                                        <p:attrNameLst>
                                          <p:attrName>style.visibility</p:attrName>
                                        </p:attrNameLst>
                                      </p:cBhvr>
                                      <p:to>
                                        <p:strVal val="visible"/>
                                      </p:to>
                                    </p:set>
                                    <p:animEffect filter="fade" transition="in">
                                      <p:cBhvr>
                                        <p:cTn dur="1000"/>
                                        <p:tgtEl>
                                          <p:spTgt spid="178"/>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0" name="Shape 190"/>
        <p:cNvGrpSpPr/>
        <p:nvPr/>
      </p:nvGrpSpPr>
      <p:grpSpPr>
        <a:xfrm>
          <a:off x="0" y="0"/>
          <a:ext cx="0" cy="0"/>
          <a:chOff x="0" y="0"/>
          <a:chExt cx="0" cy="0"/>
        </a:xfrm>
      </p:grpSpPr>
      <p:sp>
        <p:nvSpPr>
          <p:cNvPr id="191" name="Google Shape;191;p24"/>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Nominal Variables Impacting Sale Price</a:t>
            </a:r>
            <a:endParaRPr/>
          </a:p>
        </p:txBody>
      </p:sp>
      <p:pic>
        <p:nvPicPr>
          <p:cNvPr id="192" name="Google Shape;192;p24"/>
          <p:cNvPicPr preferRelativeResize="0"/>
          <p:nvPr/>
        </p:nvPicPr>
        <p:blipFill>
          <a:blip r:embed="rId3">
            <a:alphaModFix/>
          </a:blip>
          <a:stretch>
            <a:fillRect/>
          </a:stretch>
        </p:blipFill>
        <p:spPr>
          <a:xfrm>
            <a:off x="152400" y="1170125"/>
            <a:ext cx="8839201" cy="2295759"/>
          </a:xfrm>
          <a:prstGeom prst="rect">
            <a:avLst/>
          </a:prstGeom>
          <a:noFill/>
          <a:ln>
            <a:noFill/>
          </a:ln>
        </p:spPr>
      </p:pic>
      <p:sp>
        <p:nvSpPr>
          <p:cNvPr id="193" name="Google Shape;193;p24"/>
          <p:cNvSpPr txBox="1"/>
          <p:nvPr/>
        </p:nvSpPr>
        <p:spPr>
          <a:xfrm>
            <a:off x="1081625" y="3991800"/>
            <a:ext cx="6440700" cy="7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Open Sans"/>
              <a:ea typeface="Open Sans"/>
              <a:cs typeface="Open Sans"/>
              <a:sym typeface="Open Sans"/>
            </a:endParaRPr>
          </a:p>
        </p:txBody>
      </p:sp>
      <p:sp>
        <p:nvSpPr>
          <p:cNvPr id="194" name="Google Shape;194;p24"/>
          <p:cNvSpPr txBox="1"/>
          <p:nvPr/>
        </p:nvSpPr>
        <p:spPr>
          <a:xfrm>
            <a:off x="2043250" y="3734625"/>
            <a:ext cx="5579700" cy="41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latin typeface="Open Sans"/>
                <a:ea typeface="Open Sans"/>
                <a:cs typeface="Open Sans"/>
                <a:sym typeface="Open Sans"/>
              </a:rPr>
              <a:t>16 variables with difference in mean Sale Price</a:t>
            </a:r>
            <a:endParaRPr b="1" sz="1800">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8" name="Shape 198"/>
        <p:cNvGrpSpPr/>
        <p:nvPr/>
      </p:nvGrpSpPr>
      <p:grpSpPr>
        <a:xfrm>
          <a:off x="0" y="0"/>
          <a:ext cx="0" cy="0"/>
          <a:chOff x="0" y="0"/>
          <a:chExt cx="0" cy="0"/>
        </a:xfrm>
      </p:grpSpPr>
      <p:pic>
        <p:nvPicPr>
          <p:cNvPr id="199" name="Google Shape;199;p25" title="Chart"/>
          <p:cNvPicPr preferRelativeResize="0"/>
          <p:nvPr/>
        </p:nvPicPr>
        <p:blipFill>
          <a:blip r:embed="rId3">
            <a:alphaModFix/>
          </a:blip>
          <a:stretch>
            <a:fillRect/>
          </a:stretch>
        </p:blipFill>
        <p:spPr>
          <a:xfrm>
            <a:off x="1743766" y="822963"/>
            <a:ext cx="5656476" cy="34975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3" name="Shape 203"/>
        <p:cNvGrpSpPr/>
        <p:nvPr/>
      </p:nvGrpSpPr>
      <p:grpSpPr>
        <a:xfrm>
          <a:off x="0" y="0"/>
          <a:ext cx="0" cy="0"/>
          <a:chOff x="0" y="0"/>
          <a:chExt cx="0" cy="0"/>
        </a:xfrm>
      </p:grpSpPr>
      <p:sp>
        <p:nvSpPr>
          <p:cNvPr id="204" name="Google Shape;204;p26"/>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Numeric </a:t>
            </a:r>
            <a:r>
              <a:rPr lang="en"/>
              <a:t>Variables</a:t>
            </a:r>
            <a:endParaRPr/>
          </a:p>
          <a:p>
            <a:pPr indent="0" lvl="0" marL="0" rtl="0" algn="l">
              <a:spcBef>
                <a:spcPts val="0"/>
              </a:spcBef>
              <a:spcAft>
                <a:spcPts val="0"/>
              </a:spcAft>
              <a:buNone/>
            </a:pPr>
            <a:r>
              <a:t/>
            </a:r>
            <a:endParaRPr/>
          </a:p>
        </p:txBody>
      </p:sp>
      <p:pic>
        <p:nvPicPr>
          <p:cNvPr id="205" name="Google Shape;205;p26"/>
          <p:cNvPicPr preferRelativeResize="0"/>
          <p:nvPr/>
        </p:nvPicPr>
        <p:blipFill rotWithShape="1">
          <a:blip r:embed="rId3">
            <a:alphaModFix/>
          </a:blip>
          <a:srcRect b="73627" l="0" r="0" t="0"/>
          <a:stretch/>
        </p:blipFill>
        <p:spPr>
          <a:xfrm>
            <a:off x="311700" y="1076225"/>
            <a:ext cx="4693484" cy="372719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9" name="Shape 209"/>
        <p:cNvGrpSpPr/>
        <p:nvPr/>
      </p:nvGrpSpPr>
      <p:grpSpPr>
        <a:xfrm>
          <a:off x="0" y="0"/>
          <a:ext cx="0" cy="0"/>
          <a:chOff x="0" y="0"/>
          <a:chExt cx="0" cy="0"/>
        </a:xfrm>
      </p:grpSpPr>
      <p:sp>
        <p:nvSpPr>
          <p:cNvPr id="210" name="Google Shape;210;p27"/>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Numeric Variables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11" name="Google Shape;211;p27"/>
          <p:cNvPicPr preferRelativeResize="0"/>
          <p:nvPr/>
        </p:nvPicPr>
        <p:blipFill rotWithShape="1">
          <a:blip r:embed="rId3">
            <a:alphaModFix/>
          </a:blip>
          <a:srcRect b="47254" l="0" r="0" t="26372"/>
          <a:stretch/>
        </p:blipFill>
        <p:spPr>
          <a:xfrm>
            <a:off x="311700" y="1076224"/>
            <a:ext cx="4693502" cy="372719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5" name="Shape 215"/>
        <p:cNvGrpSpPr/>
        <p:nvPr/>
      </p:nvGrpSpPr>
      <p:grpSpPr>
        <a:xfrm>
          <a:off x="0" y="0"/>
          <a:ext cx="0" cy="0"/>
          <a:chOff x="0" y="0"/>
          <a:chExt cx="0" cy="0"/>
        </a:xfrm>
      </p:grpSpPr>
      <p:sp>
        <p:nvSpPr>
          <p:cNvPr id="216" name="Google Shape;216;p28"/>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Numeric Variables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17" name="Google Shape;217;p28"/>
          <p:cNvPicPr preferRelativeResize="0"/>
          <p:nvPr/>
        </p:nvPicPr>
        <p:blipFill rotWithShape="1">
          <a:blip r:embed="rId3">
            <a:alphaModFix/>
          </a:blip>
          <a:srcRect b="73627" l="0" r="0" t="0"/>
          <a:stretch/>
        </p:blipFill>
        <p:spPr>
          <a:xfrm>
            <a:off x="311700" y="1076225"/>
            <a:ext cx="4693484" cy="3727196"/>
          </a:xfrm>
          <a:prstGeom prst="rect">
            <a:avLst/>
          </a:prstGeom>
          <a:noFill/>
          <a:ln>
            <a:noFill/>
          </a:ln>
        </p:spPr>
      </p:pic>
      <p:pic>
        <p:nvPicPr>
          <p:cNvPr id="218" name="Google Shape;218;p28"/>
          <p:cNvPicPr preferRelativeResize="0"/>
          <p:nvPr/>
        </p:nvPicPr>
        <p:blipFill rotWithShape="1">
          <a:blip r:embed="rId3">
            <a:alphaModFix/>
          </a:blip>
          <a:srcRect b="20881" l="0" r="0" t="52745"/>
          <a:stretch/>
        </p:blipFill>
        <p:spPr>
          <a:xfrm>
            <a:off x="311700" y="1076223"/>
            <a:ext cx="4693477" cy="372717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2" name="Shape 222"/>
        <p:cNvGrpSpPr/>
        <p:nvPr/>
      </p:nvGrpSpPr>
      <p:grpSpPr>
        <a:xfrm>
          <a:off x="0" y="0"/>
          <a:ext cx="0" cy="0"/>
          <a:chOff x="0" y="0"/>
          <a:chExt cx="0" cy="0"/>
        </a:xfrm>
      </p:grpSpPr>
      <p:sp>
        <p:nvSpPr>
          <p:cNvPr id="223" name="Google Shape;223;p29"/>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Numeric Variables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24" name="Google Shape;224;p29"/>
          <p:cNvPicPr preferRelativeResize="0"/>
          <p:nvPr/>
        </p:nvPicPr>
        <p:blipFill rotWithShape="1">
          <a:blip r:embed="rId3">
            <a:alphaModFix/>
          </a:blip>
          <a:srcRect b="0" l="0" r="0" t="80568"/>
          <a:stretch/>
        </p:blipFill>
        <p:spPr>
          <a:xfrm>
            <a:off x="311700" y="1228619"/>
            <a:ext cx="4693477" cy="2746183"/>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30"/>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Ordinal</a:t>
            </a:r>
            <a:r>
              <a:rPr lang="en"/>
              <a:t> Variables</a:t>
            </a:r>
            <a:endParaRPr/>
          </a:p>
          <a:p>
            <a:pPr indent="0" lvl="0" marL="0" rtl="0" algn="l">
              <a:spcBef>
                <a:spcPts val="0"/>
              </a:spcBef>
              <a:spcAft>
                <a:spcPts val="0"/>
              </a:spcAft>
              <a:buNone/>
            </a:pPr>
            <a:r>
              <a:t/>
            </a:r>
            <a:endParaRPr/>
          </a:p>
        </p:txBody>
      </p:sp>
      <p:pic>
        <p:nvPicPr>
          <p:cNvPr id="230" name="Google Shape;230;p30"/>
          <p:cNvPicPr preferRelativeResize="0"/>
          <p:nvPr/>
        </p:nvPicPr>
        <p:blipFill>
          <a:blip r:embed="rId3">
            <a:alphaModFix/>
          </a:blip>
          <a:stretch>
            <a:fillRect/>
          </a:stretch>
        </p:blipFill>
        <p:spPr>
          <a:xfrm>
            <a:off x="496400" y="1264775"/>
            <a:ext cx="5777378" cy="379532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4" name="Shape 234"/>
        <p:cNvGrpSpPr/>
        <p:nvPr/>
      </p:nvGrpSpPr>
      <p:grpSpPr>
        <a:xfrm>
          <a:off x="0" y="0"/>
          <a:ext cx="0" cy="0"/>
          <a:chOff x="0" y="0"/>
          <a:chExt cx="0" cy="0"/>
        </a:xfrm>
      </p:grpSpPr>
      <p:sp>
        <p:nvSpPr>
          <p:cNvPr id="235" name="Google Shape;235;p31"/>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Nominal</a:t>
            </a:r>
            <a:r>
              <a:rPr lang="en"/>
              <a:t> Variables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36" name="Google Shape;236;p31"/>
          <p:cNvPicPr preferRelativeResize="0"/>
          <p:nvPr/>
        </p:nvPicPr>
        <p:blipFill>
          <a:blip r:embed="rId3">
            <a:alphaModFix/>
          </a:blip>
          <a:stretch>
            <a:fillRect/>
          </a:stretch>
        </p:blipFill>
        <p:spPr>
          <a:xfrm>
            <a:off x="533400" y="1228625"/>
            <a:ext cx="3947382" cy="376247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1" name="Shape 71"/>
        <p:cNvGrpSpPr/>
        <p:nvPr/>
      </p:nvGrpSpPr>
      <p:grpSpPr>
        <a:xfrm>
          <a:off x="0" y="0"/>
          <a:ext cx="0" cy="0"/>
          <a:chOff x="0" y="0"/>
          <a:chExt cx="0" cy="0"/>
        </a:xfrm>
      </p:grpSpPr>
      <p:sp>
        <p:nvSpPr>
          <p:cNvPr id="72" name="Google Shape;72;p14"/>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The Business</a:t>
            </a:r>
            <a:endParaRPr/>
          </a:p>
        </p:txBody>
      </p:sp>
      <p:sp>
        <p:nvSpPr>
          <p:cNvPr id="73" name="Google Shape;73;p1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b="1" lang="en"/>
              <a:t>Company Profile</a:t>
            </a:r>
            <a:r>
              <a:rPr lang="en"/>
              <a:t>: Property listing and pricing platform, connecting home buyers and sellers</a:t>
            </a:r>
            <a:endParaRPr/>
          </a:p>
          <a:p>
            <a:pPr indent="-342900" lvl="0" marL="457200" rtl="0" algn="l">
              <a:spcBef>
                <a:spcPts val="0"/>
              </a:spcBef>
              <a:spcAft>
                <a:spcPts val="0"/>
              </a:spcAft>
              <a:buSzPts val="1800"/>
              <a:buChar char="●"/>
            </a:pPr>
            <a:r>
              <a:rPr b="1" lang="en"/>
              <a:t>Business Context</a:t>
            </a:r>
            <a:r>
              <a:rPr lang="en"/>
              <a:t>: Planning expansion of operations into the city of Ames, Iowa</a:t>
            </a:r>
            <a:endParaRPr/>
          </a:p>
          <a:p>
            <a:pPr indent="-342900" lvl="0" marL="457200" rtl="0" algn="l">
              <a:spcBef>
                <a:spcPts val="0"/>
              </a:spcBef>
              <a:spcAft>
                <a:spcPts val="0"/>
              </a:spcAft>
              <a:buSzPts val="1800"/>
              <a:buChar char="●"/>
            </a:pPr>
            <a:r>
              <a:rPr b="1" lang="en"/>
              <a:t>Business Problem</a:t>
            </a:r>
            <a:r>
              <a:rPr lang="en"/>
              <a:t>: Current platform’s automatic suggested price for new property listings does not work well in a new city. </a:t>
            </a:r>
            <a:endParaRPr/>
          </a:p>
          <a:p>
            <a:pPr indent="-342900" lvl="0" marL="457200" rtl="0" algn="l">
              <a:spcBef>
                <a:spcPts val="0"/>
              </a:spcBef>
              <a:spcAft>
                <a:spcPts val="0"/>
              </a:spcAft>
              <a:buSzPts val="1800"/>
              <a:buChar char="●"/>
            </a:pPr>
            <a:r>
              <a:rPr b="1" lang="en"/>
              <a:t>Objective</a:t>
            </a:r>
            <a:r>
              <a:rPr lang="en"/>
              <a:t>: </a:t>
            </a:r>
            <a:r>
              <a:rPr lang="en">
                <a:solidFill>
                  <a:srgbClr val="FF0000"/>
                </a:solidFill>
              </a:rPr>
              <a:t>Estimate the most appropriate price based on selected characteristics of the property (to reduce the amount of information that we need to collect)</a:t>
            </a:r>
            <a:r>
              <a:rPr lang="en"/>
              <a:t>.</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3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Engineering</a:t>
            </a:r>
            <a:endParaRPr/>
          </a:p>
        </p:txBody>
      </p:sp>
      <p:sp>
        <p:nvSpPr>
          <p:cNvPr id="242" name="Google Shape;242;p32"/>
          <p:cNvSpPr txBox="1"/>
          <p:nvPr/>
        </p:nvSpPr>
        <p:spPr>
          <a:xfrm>
            <a:off x="472575" y="1285875"/>
            <a:ext cx="7759200" cy="3529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Feature Engineering was implemented step by step and the results were tested at each stage to ascertain if it was making the model more accurate</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Steps taken:</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317500" lvl="0" marL="457200" rtl="0" algn="l">
              <a:spcBef>
                <a:spcPts val="0"/>
              </a:spcBef>
              <a:spcAft>
                <a:spcPts val="0"/>
              </a:spcAft>
              <a:buSzPts val="1400"/>
              <a:buFont typeface="Open Sans"/>
              <a:buAutoNum type="arabicPeriod"/>
            </a:pPr>
            <a:r>
              <a:rPr lang="en">
                <a:latin typeface="Open Sans"/>
                <a:ea typeface="Open Sans"/>
                <a:cs typeface="Open Sans"/>
                <a:sym typeface="Open Sans"/>
              </a:rPr>
              <a:t>Certain </a:t>
            </a:r>
            <a:r>
              <a:rPr lang="en">
                <a:latin typeface="Open Sans"/>
                <a:ea typeface="Open Sans"/>
                <a:cs typeface="Open Sans"/>
                <a:sym typeface="Open Sans"/>
              </a:rPr>
              <a:t>related</a:t>
            </a:r>
            <a:r>
              <a:rPr lang="en">
                <a:latin typeface="Open Sans"/>
                <a:ea typeface="Open Sans"/>
                <a:cs typeface="Open Sans"/>
                <a:sym typeface="Open Sans"/>
              </a:rPr>
              <a:t> features were combined. E.g Additional columns were added for total Baths &amp; total Square foot</a:t>
            </a:r>
            <a:endParaRPr>
              <a:latin typeface="Open Sans"/>
              <a:ea typeface="Open Sans"/>
              <a:cs typeface="Open Sans"/>
              <a:sym typeface="Open Sans"/>
            </a:endParaRPr>
          </a:p>
          <a:p>
            <a:pPr indent="-317500" lvl="0" marL="457200" rtl="0" algn="l">
              <a:spcBef>
                <a:spcPts val="0"/>
              </a:spcBef>
              <a:spcAft>
                <a:spcPts val="0"/>
              </a:spcAft>
              <a:buSzPts val="1400"/>
              <a:buFont typeface="Open Sans"/>
              <a:buAutoNum type="arabicPeriod"/>
            </a:pPr>
            <a:r>
              <a:rPr lang="en">
                <a:latin typeface="Open Sans"/>
                <a:ea typeface="Open Sans"/>
                <a:cs typeface="Open Sans"/>
                <a:sym typeface="Open Sans"/>
              </a:rPr>
              <a:t>Polynomial feature columns were created for the variables with highest correlation to output</a:t>
            </a:r>
            <a:endParaRPr>
              <a:latin typeface="Open Sans"/>
              <a:ea typeface="Open Sans"/>
              <a:cs typeface="Open Sans"/>
              <a:sym typeface="Open Sans"/>
            </a:endParaRPr>
          </a:p>
          <a:p>
            <a:pPr indent="-317500" lvl="0" marL="457200" rtl="0" algn="l">
              <a:spcBef>
                <a:spcPts val="0"/>
              </a:spcBef>
              <a:spcAft>
                <a:spcPts val="0"/>
              </a:spcAft>
              <a:buSzPts val="1400"/>
              <a:buFont typeface="Open Sans"/>
              <a:buAutoNum type="arabicPeriod"/>
            </a:pPr>
            <a:r>
              <a:rPr lang="en">
                <a:latin typeface="Open Sans"/>
                <a:ea typeface="Open Sans"/>
                <a:cs typeface="Open Sans"/>
                <a:sym typeface="Open Sans"/>
              </a:rPr>
              <a:t>Recursive feature elimination was implemented to reduce the number of variables used in the model</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0" lvl="0" marL="0" rtl="0" algn="l">
              <a:spcBef>
                <a:spcPts val="0"/>
              </a:spcBef>
              <a:spcAft>
                <a:spcPts val="0"/>
              </a:spcAft>
              <a:buNone/>
            </a:pPr>
            <a:r>
              <a:rPr lang="en">
                <a:latin typeface="Open Sans"/>
                <a:ea typeface="Open Sans"/>
                <a:cs typeface="Open Sans"/>
                <a:sym typeface="Open Sans"/>
              </a:rPr>
              <a:t>Other techniques explored:</a:t>
            </a:r>
            <a:endParaRPr>
              <a:latin typeface="Open Sans"/>
              <a:ea typeface="Open Sans"/>
              <a:cs typeface="Open Sans"/>
              <a:sym typeface="Open Sans"/>
            </a:endParaRPr>
          </a:p>
          <a:p>
            <a:pPr indent="0" lvl="0" marL="0" rtl="0" algn="l">
              <a:spcBef>
                <a:spcPts val="0"/>
              </a:spcBef>
              <a:spcAft>
                <a:spcPts val="0"/>
              </a:spcAft>
              <a:buNone/>
            </a:pPr>
            <a:r>
              <a:t/>
            </a:r>
            <a:endParaRPr>
              <a:latin typeface="Open Sans"/>
              <a:ea typeface="Open Sans"/>
              <a:cs typeface="Open Sans"/>
              <a:sym typeface="Open Sans"/>
            </a:endParaRPr>
          </a:p>
          <a:p>
            <a:pPr indent="-317500" lvl="0" marL="457200" rtl="0" algn="l">
              <a:spcBef>
                <a:spcPts val="0"/>
              </a:spcBef>
              <a:spcAft>
                <a:spcPts val="0"/>
              </a:spcAft>
              <a:buSzPts val="1400"/>
              <a:buFont typeface="Open Sans"/>
              <a:buAutoNum type="arabicPeriod"/>
            </a:pPr>
            <a:r>
              <a:rPr lang="en">
                <a:latin typeface="Open Sans"/>
                <a:ea typeface="Open Sans"/>
                <a:cs typeface="Open Sans"/>
                <a:sym typeface="Open Sans"/>
              </a:rPr>
              <a:t>Chi2 to extract categorical features that were most related to the target. Target (continuous) was split into ordinal bins (</a:t>
            </a:r>
            <a:r>
              <a:rPr lang="en">
                <a:latin typeface="Open Sans"/>
                <a:ea typeface="Open Sans"/>
                <a:cs typeface="Open Sans"/>
                <a:sym typeface="Open Sans"/>
              </a:rPr>
              <a:t>for chi2 to work</a:t>
            </a:r>
            <a:r>
              <a:rPr lang="en">
                <a:latin typeface="Open Sans"/>
                <a:ea typeface="Open Sans"/>
                <a:cs typeface="Open Sans"/>
                <a:sym typeface="Open Sans"/>
              </a:rPr>
              <a:t>)</a:t>
            </a:r>
            <a:endParaRPr>
              <a:latin typeface="Open Sans"/>
              <a:ea typeface="Open Sans"/>
              <a:cs typeface="Open Sans"/>
              <a:sym typeface="Open Sans"/>
            </a:endParaRPr>
          </a:p>
          <a:p>
            <a:pPr indent="-317500" lvl="0" marL="457200" rtl="0" algn="l">
              <a:spcBef>
                <a:spcPts val="0"/>
              </a:spcBef>
              <a:spcAft>
                <a:spcPts val="0"/>
              </a:spcAft>
              <a:buSzPts val="1400"/>
              <a:buFont typeface="Open Sans"/>
              <a:buAutoNum type="arabicPeriod"/>
            </a:pPr>
            <a:r>
              <a:rPr lang="en">
                <a:latin typeface="Open Sans"/>
                <a:ea typeface="Open Sans"/>
                <a:cs typeface="Open Sans"/>
                <a:sym typeface="Open Sans"/>
              </a:rPr>
              <a:t>VIF to eliminate highly correlated numerical features</a:t>
            </a:r>
            <a:endParaRPr>
              <a:latin typeface="Open Sans"/>
              <a:ea typeface="Open Sans"/>
              <a:cs typeface="Open Sans"/>
              <a:sym typeface="Open Sans"/>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6" name="Shape 246"/>
        <p:cNvGrpSpPr/>
        <p:nvPr/>
      </p:nvGrpSpPr>
      <p:grpSpPr>
        <a:xfrm>
          <a:off x="0" y="0"/>
          <a:ext cx="0" cy="0"/>
          <a:chOff x="0" y="0"/>
          <a:chExt cx="0" cy="0"/>
        </a:xfrm>
      </p:grpSpPr>
      <p:sp>
        <p:nvSpPr>
          <p:cNvPr id="247" name="Google Shape;247;p33"/>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Feature Engineering Results </a:t>
            </a:r>
            <a:endParaRPr/>
          </a:p>
        </p:txBody>
      </p:sp>
      <p:pic>
        <p:nvPicPr>
          <p:cNvPr id="248" name="Google Shape;248;p33"/>
          <p:cNvPicPr preferRelativeResize="0"/>
          <p:nvPr/>
        </p:nvPicPr>
        <p:blipFill>
          <a:blip r:embed="rId3">
            <a:alphaModFix/>
          </a:blip>
          <a:stretch>
            <a:fillRect/>
          </a:stretch>
        </p:blipFill>
        <p:spPr>
          <a:xfrm>
            <a:off x="152400" y="2571750"/>
            <a:ext cx="8839202" cy="2281859"/>
          </a:xfrm>
          <a:prstGeom prst="rect">
            <a:avLst/>
          </a:prstGeom>
          <a:noFill/>
          <a:ln>
            <a:noFill/>
          </a:ln>
        </p:spPr>
      </p:pic>
      <p:sp>
        <p:nvSpPr>
          <p:cNvPr id="249" name="Google Shape;249;p33"/>
          <p:cNvSpPr txBox="1"/>
          <p:nvPr/>
        </p:nvSpPr>
        <p:spPr>
          <a:xfrm>
            <a:off x="406650" y="1230925"/>
            <a:ext cx="8425500" cy="116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All iterations of our feature engineering was run through a function that compared Ridge, Lasso &amp; Normal Linear regression models before choosing the one which had the best score &amp; Metrics. </a:t>
            </a:r>
            <a:r>
              <a:rPr lang="en">
                <a:latin typeface="Open Sans"/>
                <a:ea typeface="Open Sans"/>
                <a:cs typeface="Open Sans"/>
                <a:sym typeface="Open Sans"/>
              </a:rPr>
              <a:t>Hyper Parameters</a:t>
            </a:r>
            <a:r>
              <a:rPr lang="en">
                <a:latin typeface="Open Sans"/>
                <a:ea typeface="Open Sans"/>
                <a:cs typeface="Open Sans"/>
                <a:sym typeface="Open Sans"/>
              </a:rPr>
              <a:t> were tuned using GridSearch. The results for the various iterations are as follows: </a:t>
            </a:r>
            <a:endParaRPr>
              <a:latin typeface="Open Sans"/>
              <a:ea typeface="Open Sans"/>
              <a:cs typeface="Open Sans"/>
              <a:sym typeface="Open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3" name="Shape 253"/>
        <p:cNvGrpSpPr/>
        <p:nvPr/>
      </p:nvGrpSpPr>
      <p:grpSpPr>
        <a:xfrm>
          <a:off x="0" y="0"/>
          <a:ext cx="0" cy="0"/>
          <a:chOff x="0" y="0"/>
          <a:chExt cx="0" cy="0"/>
        </a:xfrm>
      </p:grpSpPr>
      <p:sp>
        <p:nvSpPr>
          <p:cNvPr id="254" name="Google Shape;254;p3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55" name="Google Shape;255;p34"/>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Best 10 coefficients/features:</a:t>
            </a:r>
            <a:endParaRPr/>
          </a:p>
          <a:p>
            <a:pPr indent="0" lvl="0" marL="457200" rtl="0" algn="l">
              <a:spcBef>
                <a:spcPts val="1600"/>
              </a:spcBef>
              <a:spcAft>
                <a:spcPts val="1600"/>
              </a:spcAft>
              <a:buNone/>
            </a:pPr>
            <a:r>
              <a:t/>
            </a:r>
            <a:endParaRPr/>
          </a:p>
        </p:txBody>
      </p:sp>
      <p:graphicFrame>
        <p:nvGraphicFramePr>
          <p:cNvPr id="256" name="Google Shape;256;p34"/>
          <p:cNvGraphicFramePr/>
          <p:nvPr/>
        </p:nvGraphicFramePr>
        <p:xfrm>
          <a:off x="4572000" y="1676120"/>
          <a:ext cx="3000000" cy="3000000"/>
        </p:xfrm>
        <a:graphic>
          <a:graphicData uri="http://schemas.openxmlformats.org/drawingml/2006/table">
            <a:tbl>
              <a:tblPr>
                <a:noFill/>
                <a:tableStyleId>{B64D59CA-7F1A-4632-95D0-F42C4F80F2AA}</a:tableStyleId>
              </a:tblPr>
              <a:tblGrid>
                <a:gridCol w="487625"/>
                <a:gridCol w="1485625"/>
                <a:gridCol w="2598750"/>
              </a:tblGrid>
              <a:tr h="623000">
                <a:tc>
                  <a:txBody>
                    <a:bodyPr/>
                    <a:lstStyle/>
                    <a:p>
                      <a:pPr indent="0" lvl="0" marL="0" rtl="0" algn="l">
                        <a:spcBef>
                          <a:spcPts val="0"/>
                        </a:spcBef>
                        <a:spcAft>
                          <a:spcPts val="0"/>
                        </a:spcAft>
                        <a:buNone/>
                      </a:pPr>
                      <a:r>
                        <a:rPr lang="en"/>
                        <a:t>6</a:t>
                      </a:r>
                      <a:endParaRPr/>
                    </a:p>
                  </a:txBody>
                  <a:tcPr marT="91425" marB="91425" marR="91425" marL="91425"/>
                </a:tc>
                <a:tc>
                  <a:txBody>
                    <a:bodyPr/>
                    <a:lstStyle/>
                    <a:p>
                      <a:pPr indent="0" lvl="0" marL="0" rtl="0" algn="l">
                        <a:spcBef>
                          <a:spcPts val="0"/>
                        </a:spcBef>
                        <a:spcAft>
                          <a:spcPts val="0"/>
                        </a:spcAft>
                        <a:buNone/>
                      </a:pPr>
                      <a:r>
                        <a:rPr lang="en"/>
                        <a:t>19251.15009</a:t>
                      </a:r>
                      <a:endParaRPr/>
                    </a:p>
                  </a:txBody>
                  <a:tcPr marT="91425" marB="91425" marR="91425" marL="91425"/>
                </a:tc>
                <a:tc>
                  <a:txBody>
                    <a:bodyPr/>
                    <a:lstStyle/>
                    <a:p>
                      <a:pPr indent="0" lvl="0" marL="0" rtl="0" algn="l">
                        <a:spcBef>
                          <a:spcPts val="0"/>
                        </a:spcBef>
                        <a:spcAft>
                          <a:spcPts val="0"/>
                        </a:spcAft>
                        <a:buNone/>
                      </a:pPr>
                      <a:r>
                        <a:rPr lang="en"/>
                        <a:t>Kitchen Qual_Ex</a:t>
                      </a:r>
                      <a:endParaRPr/>
                    </a:p>
                  </a:txBody>
                  <a:tcPr marT="91425" marB="91425" marR="91425" marL="91425"/>
                </a:tc>
              </a:tr>
              <a:tr h="406125">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17242.86124</a:t>
                      </a:r>
                      <a:endParaRPr/>
                    </a:p>
                  </a:txBody>
                  <a:tcPr marT="91425" marB="91425" marR="91425" marL="91425"/>
                </a:tc>
                <a:tc>
                  <a:txBody>
                    <a:bodyPr/>
                    <a:lstStyle/>
                    <a:p>
                      <a:pPr indent="0" lvl="0" marL="0" rtl="0" algn="l">
                        <a:spcBef>
                          <a:spcPts val="0"/>
                        </a:spcBef>
                        <a:spcAft>
                          <a:spcPts val="0"/>
                        </a:spcAft>
                        <a:buNone/>
                      </a:pPr>
                      <a:r>
                        <a:rPr lang="en"/>
                        <a:t>Exter Qual_Ex</a:t>
                      </a:r>
                      <a:endParaRPr/>
                    </a:p>
                  </a:txBody>
                  <a:tcPr marT="91425" marB="91425" marR="91425" marL="91425"/>
                </a:tc>
              </a:tr>
              <a:tr h="623000">
                <a:tc>
                  <a:txBody>
                    <a:bodyPr/>
                    <a:lstStyle/>
                    <a:p>
                      <a:pPr indent="0" lvl="0" marL="0" rtl="0" algn="l">
                        <a:spcBef>
                          <a:spcPts val="0"/>
                        </a:spcBef>
                        <a:spcAft>
                          <a:spcPts val="0"/>
                        </a:spcAft>
                        <a:buNone/>
                      </a:pPr>
                      <a:r>
                        <a:rPr lang="en"/>
                        <a:t>8</a:t>
                      </a:r>
                      <a:endParaRPr/>
                    </a:p>
                  </a:txBody>
                  <a:tcPr marT="91425" marB="91425" marR="91425" marL="91425"/>
                </a:tc>
                <a:tc>
                  <a:txBody>
                    <a:bodyPr/>
                    <a:lstStyle/>
                    <a:p>
                      <a:pPr indent="0" lvl="0" marL="0" rtl="0" algn="l">
                        <a:spcBef>
                          <a:spcPts val="0"/>
                        </a:spcBef>
                        <a:spcAft>
                          <a:spcPts val="0"/>
                        </a:spcAft>
                        <a:buNone/>
                      </a:pPr>
                      <a:r>
                        <a:rPr lang="en"/>
                        <a:t>16726.19396</a:t>
                      </a:r>
                      <a:endParaRPr/>
                    </a:p>
                  </a:txBody>
                  <a:tcPr marT="91425" marB="91425" marR="91425" marL="91425"/>
                </a:tc>
                <a:tc>
                  <a:txBody>
                    <a:bodyPr/>
                    <a:lstStyle/>
                    <a:p>
                      <a:pPr indent="0" lvl="0" marL="0" rtl="0" algn="l">
                        <a:spcBef>
                          <a:spcPts val="0"/>
                        </a:spcBef>
                        <a:spcAft>
                          <a:spcPts val="0"/>
                        </a:spcAft>
                        <a:buNone/>
                      </a:pPr>
                      <a:r>
                        <a:rPr lang="en"/>
                        <a:t>Garage Type_BuiltIn</a:t>
                      </a:r>
                      <a:endParaRPr/>
                    </a:p>
                  </a:txBody>
                  <a:tcPr marT="91425" marB="91425" marR="91425" marL="91425"/>
                </a:tc>
              </a:tr>
              <a:tr h="623000">
                <a:tc>
                  <a:txBody>
                    <a:bodyPr/>
                    <a:lstStyle/>
                    <a:p>
                      <a:pPr indent="0" lvl="0" marL="0" rtl="0" algn="l">
                        <a:spcBef>
                          <a:spcPts val="0"/>
                        </a:spcBef>
                        <a:spcAft>
                          <a:spcPts val="0"/>
                        </a:spcAft>
                        <a:buNone/>
                      </a:pPr>
                      <a:r>
                        <a:rPr lang="en"/>
                        <a:t>9</a:t>
                      </a:r>
                      <a:endParaRPr/>
                    </a:p>
                  </a:txBody>
                  <a:tcPr marT="91425" marB="91425" marR="91425" marL="91425"/>
                </a:tc>
                <a:tc>
                  <a:txBody>
                    <a:bodyPr/>
                    <a:lstStyle/>
                    <a:p>
                      <a:pPr indent="0" lvl="0" marL="0" rtl="0" algn="l">
                        <a:spcBef>
                          <a:spcPts val="0"/>
                        </a:spcBef>
                        <a:spcAft>
                          <a:spcPts val="0"/>
                        </a:spcAft>
                        <a:buNone/>
                      </a:pPr>
                      <a:r>
                        <a:rPr lang="en"/>
                        <a:t>16588.55204</a:t>
                      </a:r>
                      <a:endParaRPr/>
                    </a:p>
                  </a:txBody>
                  <a:tcPr marT="91425" marB="91425" marR="91425" marL="91425"/>
                </a:tc>
                <a:tc>
                  <a:txBody>
                    <a:bodyPr/>
                    <a:lstStyle/>
                    <a:p>
                      <a:pPr indent="0" lvl="0" marL="0" rtl="0" algn="l">
                        <a:spcBef>
                          <a:spcPts val="0"/>
                        </a:spcBef>
                        <a:spcAft>
                          <a:spcPts val="0"/>
                        </a:spcAft>
                        <a:buNone/>
                      </a:pPr>
                      <a:r>
                        <a:rPr lang="en"/>
                        <a:t>Neighborhood_NridgHt</a:t>
                      </a:r>
                      <a:endParaRPr/>
                    </a:p>
                  </a:txBody>
                  <a:tcPr marT="91425" marB="91425" marR="91425" marL="91425"/>
                </a:tc>
              </a:tr>
              <a:tr h="623000">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spcBef>
                          <a:spcPts val="0"/>
                        </a:spcBef>
                        <a:spcAft>
                          <a:spcPts val="0"/>
                        </a:spcAft>
                        <a:buNone/>
                      </a:pPr>
                      <a:r>
                        <a:rPr lang="en"/>
                        <a:t>15368.51248</a:t>
                      </a:r>
                      <a:endParaRPr/>
                    </a:p>
                  </a:txBody>
                  <a:tcPr marT="91425" marB="91425" marR="91425" marL="91425"/>
                </a:tc>
                <a:tc>
                  <a:txBody>
                    <a:bodyPr/>
                    <a:lstStyle/>
                    <a:p>
                      <a:pPr indent="0" lvl="0" marL="0" rtl="0" algn="l">
                        <a:spcBef>
                          <a:spcPts val="0"/>
                        </a:spcBef>
                        <a:spcAft>
                          <a:spcPts val="0"/>
                        </a:spcAft>
                        <a:buNone/>
                      </a:pPr>
                      <a:r>
                        <a:rPr lang="en"/>
                        <a:t>Bsmt Exposure_Gd</a:t>
                      </a:r>
                      <a:endParaRPr/>
                    </a:p>
                  </a:txBody>
                  <a:tcPr marT="91425" marB="91425" marR="91425" marL="91425"/>
                </a:tc>
              </a:tr>
            </a:tbl>
          </a:graphicData>
        </a:graphic>
      </p:graphicFrame>
      <p:graphicFrame>
        <p:nvGraphicFramePr>
          <p:cNvPr id="257" name="Google Shape;257;p34"/>
          <p:cNvGraphicFramePr/>
          <p:nvPr/>
        </p:nvGraphicFramePr>
        <p:xfrm>
          <a:off x="0" y="1676120"/>
          <a:ext cx="3000000" cy="3000000"/>
        </p:xfrm>
        <a:graphic>
          <a:graphicData uri="http://schemas.openxmlformats.org/drawingml/2006/table">
            <a:tbl>
              <a:tblPr>
                <a:noFill/>
                <a:tableStyleId>{B64D59CA-7F1A-4632-95D0-F42C4F80F2AA}</a:tableStyleId>
              </a:tblPr>
              <a:tblGrid>
                <a:gridCol w="487625"/>
                <a:gridCol w="1485625"/>
                <a:gridCol w="2598750"/>
              </a:tblGrid>
              <a:tr h="623000">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33821.9651</a:t>
                      </a:r>
                      <a:endParaRPr/>
                    </a:p>
                  </a:txBody>
                  <a:tcPr marT="91425" marB="91425" marR="91425" marL="91425"/>
                </a:tc>
                <a:tc>
                  <a:txBody>
                    <a:bodyPr/>
                    <a:lstStyle/>
                    <a:p>
                      <a:pPr indent="0" lvl="0" marL="0" rtl="0" algn="l">
                        <a:spcBef>
                          <a:spcPts val="0"/>
                        </a:spcBef>
                        <a:spcAft>
                          <a:spcPts val="0"/>
                        </a:spcAft>
                        <a:buNone/>
                      </a:pPr>
                      <a:r>
                        <a:rPr lang="en"/>
                        <a:t>Neighborhood_NoRidge</a:t>
                      </a:r>
                      <a:endParaRPr/>
                    </a:p>
                  </a:txBody>
                  <a:tcPr marT="91425" marB="91425" marR="91425" marL="91425"/>
                </a:tc>
              </a:tr>
              <a:tr h="406125">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31521.58977</a:t>
                      </a:r>
                      <a:endParaRPr/>
                    </a:p>
                  </a:txBody>
                  <a:tcPr marT="91425" marB="91425" marR="91425" marL="91425"/>
                </a:tc>
                <a:tc>
                  <a:txBody>
                    <a:bodyPr/>
                    <a:lstStyle/>
                    <a:p>
                      <a:pPr indent="0" lvl="0" marL="0" rtl="0" algn="l">
                        <a:spcBef>
                          <a:spcPts val="0"/>
                        </a:spcBef>
                        <a:spcAft>
                          <a:spcPts val="0"/>
                        </a:spcAft>
                        <a:buNone/>
                      </a:pPr>
                      <a:r>
                        <a:rPr lang="en"/>
                        <a:t>Roof Matl_WdShngl</a:t>
                      </a:r>
                      <a:endParaRPr/>
                    </a:p>
                  </a:txBody>
                  <a:tcPr marT="91425" marB="91425" marR="91425" marL="91425"/>
                </a:tc>
              </a:tr>
              <a:tr h="623000">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29624.73447</a:t>
                      </a:r>
                      <a:endParaRPr/>
                    </a:p>
                  </a:txBody>
                  <a:tcPr marT="91425" marB="91425" marR="91425" marL="91425"/>
                </a:tc>
                <a:tc>
                  <a:txBody>
                    <a:bodyPr/>
                    <a:lstStyle/>
                    <a:p>
                      <a:pPr indent="0" lvl="0" marL="0" rtl="0" algn="l">
                        <a:spcBef>
                          <a:spcPts val="0"/>
                        </a:spcBef>
                        <a:spcAft>
                          <a:spcPts val="0"/>
                        </a:spcAft>
                        <a:buNone/>
                      </a:pPr>
                      <a:r>
                        <a:rPr lang="en"/>
                        <a:t>Neighborhood_StoneBr</a:t>
                      </a:r>
                      <a:endParaRPr/>
                    </a:p>
                  </a:txBody>
                  <a:tcPr marT="91425" marB="91425" marR="91425" marL="91425"/>
                </a:tc>
              </a:tr>
              <a:tr h="623000">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23916.54094</a:t>
                      </a:r>
                      <a:endParaRPr/>
                    </a:p>
                  </a:txBody>
                  <a:tcPr marT="91425" marB="91425" marR="91425" marL="91425"/>
                </a:tc>
                <a:tc>
                  <a:txBody>
                    <a:bodyPr/>
                    <a:lstStyle/>
                    <a:p>
                      <a:pPr indent="0" lvl="0" marL="0" rtl="0" algn="l">
                        <a:spcBef>
                          <a:spcPts val="0"/>
                        </a:spcBef>
                        <a:spcAft>
                          <a:spcPts val="0"/>
                        </a:spcAft>
                        <a:buNone/>
                      </a:pPr>
                      <a:r>
                        <a:rPr lang="en"/>
                        <a:t>Garage Qual_Gd</a:t>
                      </a:r>
                      <a:endParaRPr/>
                    </a:p>
                  </a:txBody>
                  <a:tcPr marT="91425" marB="91425" marR="91425" marL="91425"/>
                </a:tc>
              </a:tr>
              <a:tr h="623000">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22269.32372</a:t>
                      </a:r>
                      <a:endParaRPr/>
                    </a:p>
                  </a:txBody>
                  <a:tcPr marT="91425" marB="91425" marR="91425" marL="91425"/>
                </a:tc>
                <a:tc>
                  <a:txBody>
                    <a:bodyPr/>
                    <a:lstStyle/>
                    <a:p>
                      <a:pPr indent="0" lvl="0" marL="0" rtl="0" algn="l">
                        <a:spcBef>
                          <a:spcPts val="0"/>
                        </a:spcBef>
                        <a:spcAft>
                          <a:spcPts val="0"/>
                        </a:spcAft>
                        <a:buNone/>
                      </a:pPr>
                      <a:r>
                        <a:rPr lang="en"/>
                        <a:t>Total Bsmt SF</a:t>
                      </a:r>
                      <a:endParaRPr/>
                    </a:p>
                  </a:txBody>
                  <a:tcPr marT="91425" marB="91425" marR="91425" marL="91425"/>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1" name="Shape 261"/>
        <p:cNvGrpSpPr/>
        <p:nvPr/>
      </p:nvGrpSpPr>
      <p:grpSpPr>
        <a:xfrm>
          <a:off x="0" y="0"/>
          <a:ext cx="0" cy="0"/>
          <a:chOff x="0" y="0"/>
          <a:chExt cx="0" cy="0"/>
        </a:xfrm>
      </p:grpSpPr>
      <p:sp>
        <p:nvSpPr>
          <p:cNvPr id="262" name="Google Shape;262;p3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sp>
        <p:nvSpPr>
          <p:cNvPr id="263" name="Google Shape;263;p35"/>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Worst </a:t>
            </a:r>
            <a:r>
              <a:rPr lang="en"/>
              <a:t>10 coefficients/</a:t>
            </a:r>
            <a:r>
              <a:rPr lang="en"/>
              <a:t>features</a:t>
            </a:r>
            <a:r>
              <a:rPr lang="en"/>
              <a:t>:</a:t>
            </a:r>
            <a:endParaRPr/>
          </a:p>
          <a:p>
            <a:pPr indent="0" lvl="0" marL="457200" rtl="0" algn="l">
              <a:spcBef>
                <a:spcPts val="1600"/>
              </a:spcBef>
              <a:spcAft>
                <a:spcPts val="1600"/>
              </a:spcAft>
              <a:buNone/>
            </a:pPr>
            <a:r>
              <a:t/>
            </a:r>
            <a:endParaRPr/>
          </a:p>
        </p:txBody>
      </p:sp>
      <p:graphicFrame>
        <p:nvGraphicFramePr>
          <p:cNvPr id="264" name="Google Shape;264;p35"/>
          <p:cNvGraphicFramePr/>
          <p:nvPr/>
        </p:nvGraphicFramePr>
        <p:xfrm>
          <a:off x="4572000" y="1676120"/>
          <a:ext cx="3000000" cy="3000000"/>
        </p:xfrm>
        <a:graphic>
          <a:graphicData uri="http://schemas.openxmlformats.org/drawingml/2006/table">
            <a:tbl>
              <a:tblPr>
                <a:noFill/>
                <a:tableStyleId>{B64D59CA-7F1A-4632-95D0-F42C4F80F2AA}</a:tableStyleId>
              </a:tblPr>
              <a:tblGrid>
                <a:gridCol w="487625"/>
                <a:gridCol w="1485625"/>
                <a:gridCol w="2598750"/>
              </a:tblGrid>
              <a:tr h="623000">
                <a:tc>
                  <a:txBody>
                    <a:bodyPr/>
                    <a:lstStyle/>
                    <a:p>
                      <a:pPr indent="0" lvl="0" marL="0" rtl="0" algn="l">
                        <a:spcBef>
                          <a:spcPts val="0"/>
                        </a:spcBef>
                        <a:spcAft>
                          <a:spcPts val="0"/>
                        </a:spcAft>
                        <a:buNone/>
                      </a:pPr>
                      <a:r>
                        <a:rPr lang="en"/>
                        <a:t>6</a:t>
                      </a:r>
                      <a:endParaRPr/>
                    </a:p>
                  </a:txBody>
                  <a:tcPr marT="91425" marB="91425" marR="91425" marL="91425"/>
                </a:tc>
                <a:tc>
                  <a:txBody>
                    <a:bodyPr/>
                    <a:lstStyle/>
                    <a:p>
                      <a:pPr indent="0" lvl="0" marL="0" rtl="0" algn="l">
                        <a:spcBef>
                          <a:spcPts val="0"/>
                        </a:spcBef>
                        <a:spcAft>
                          <a:spcPts val="0"/>
                        </a:spcAft>
                        <a:buNone/>
                      </a:pPr>
                      <a:r>
                        <a:rPr lang="en"/>
                        <a:t>-7958.539757</a:t>
                      </a:r>
                      <a:endParaRPr/>
                    </a:p>
                  </a:txBody>
                  <a:tcPr marT="91425" marB="91425" marR="91425" marL="91425"/>
                </a:tc>
                <a:tc>
                  <a:txBody>
                    <a:bodyPr/>
                    <a:lstStyle/>
                    <a:p>
                      <a:pPr indent="0" lvl="0" marL="0" rtl="0" algn="l">
                        <a:spcBef>
                          <a:spcPts val="0"/>
                        </a:spcBef>
                        <a:spcAft>
                          <a:spcPts val="0"/>
                        </a:spcAft>
                        <a:buNone/>
                      </a:pPr>
                      <a:r>
                        <a:rPr lang="en"/>
                        <a:t>Bsmt Unf SF</a:t>
                      </a:r>
                      <a:endParaRPr/>
                    </a:p>
                  </a:txBody>
                  <a:tcPr marT="91425" marB="91425" marR="91425" marL="91425"/>
                </a:tc>
              </a:tr>
              <a:tr h="406125">
                <a:tc>
                  <a:txBody>
                    <a:bodyPr/>
                    <a:lstStyle/>
                    <a:p>
                      <a:pPr indent="0" lvl="0" marL="0" rtl="0" algn="l">
                        <a:spcBef>
                          <a:spcPts val="0"/>
                        </a:spcBef>
                        <a:spcAft>
                          <a:spcPts val="0"/>
                        </a:spcAft>
                        <a:buNone/>
                      </a:pPr>
                      <a:r>
                        <a:rPr lang="en"/>
                        <a:t>7</a:t>
                      </a:r>
                      <a:endParaRPr/>
                    </a:p>
                  </a:txBody>
                  <a:tcPr marT="91425" marB="91425" marR="91425" marL="91425"/>
                </a:tc>
                <a:tc>
                  <a:txBody>
                    <a:bodyPr/>
                    <a:lstStyle/>
                    <a:p>
                      <a:pPr indent="0" lvl="0" marL="0" rtl="0" algn="l">
                        <a:spcBef>
                          <a:spcPts val="0"/>
                        </a:spcBef>
                        <a:spcAft>
                          <a:spcPts val="0"/>
                        </a:spcAft>
                        <a:buNone/>
                      </a:pPr>
                      <a:r>
                        <a:rPr lang="en"/>
                        <a:t>-7812.518201</a:t>
                      </a:r>
                      <a:endParaRPr/>
                    </a:p>
                  </a:txBody>
                  <a:tcPr marT="91425" marB="91425" marR="91425" marL="91425"/>
                </a:tc>
                <a:tc>
                  <a:txBody>
                    <a:bodyPr/>
                    <a:lstStyle/>
                    <a:p>
                      <a:pPr indent="0" lvl="0" marL="0" rtl="0" algn="l">
                        <a:spcBef>
                          <a:spcPts val="0"/>
                        </a:spcBef>
                        <a:spcAft>
                          <a:spcPts val="0"/>
                        </a:spcAft>
                        <a:buNone/>
                      </a:pPr>
                      <a:r>
                        <a:rPr lang="en"/>
                        <a:t>Bsmt Qual_Gd</a:t>
                      </a:r>
                      <a:endParaRPr/>
                    </a:p>
                  </a:txBody>
                  <a:tcPr marT="91425" marB="91425" marR="91425" marL="91425"/>
                </a:tc>
              </a:tr>
              <a:tr h="623000">
                <a:tc>
                  <a:txBody>
                    <a:bodyPr/>
                    <a:lstStyle/>
                    <a:p>
                      <a:pPr indent="0" lvl="0" marL="0" rtl="0" algn="l">
                        <a:spcBef>
                          <a:spcPts val="0"/>
                        </a:spcBef>
                        <a:spcAft>
                          <a:spcPts val="0"/>
                        </a:spcAft>
                        <a:buNone/>
                      </a:pPr>
                      <a:r>
                        <a:rPr lang="en"/>
                        <a:t>8</a:t>
                      </a:r>
                      <a:endParaRPr/>
                    </a:p>
                  </a:txBody>
                  <a:tcPr marT="91425" marB="91425" marR="91425" marL="91425"/>
                </a:tc>
                <a:tc>
                  <a:txBody>
                    <a:bodyPr/>
                    <a:lstStyle/>
                    <a:p>
                      <a:pPr indent="0" lvl="0" marL="0" rtl="0" algn="l">
                        <a:spcBef>
                          <a:spcPts val="0"/>
                        </a:spcBef>
                        <a:spcAft>
                          <a:spcPts val="0"/>
                        </a:spcAft>
                        <a:buNone/>
                      </a:pPr>
                      <a:r>
                        <a:rPr lang="en"/>
                        <a:t>-7775.999311</a:t>
                      </a:r>
                      <a:endParaRPr/>
                    </a:p>
                  </a:txBody>
                  <a:tcPr marT="91425" marB="91425" marR="91425" marL="91425"/>
                </a:tc>
                <a:tc>
                  <a:txBody>
                    <a:bodyPr/>
                    <a:lstStyle/>
                    <a:p>
                      <a:pPr indent="0" lvl="0" marL="0" rtl="0" algn="l">
                        <a:spcBef>
                          <a:spcPts val="0"/>
                        </a:spcBef>
                        <a:spcAft>
                          <a:spcPts val="0"/>
                        </a:spcAft>
                        <a:buNone/>
                      </a:pPr>
                      <a:r>
                        <a:rPr lang="en"/>
                        <a:t>Kitchen Qual_TA</a:t>
                      </a:r>
                      <a:endParaRPr/>
                    </a:p>
                  </a:txBody>
                  <a:tcPr marT="91425" marB="91425" marR="91425" marL="91425"/>
                </a:tc>
              </a:tr>
              <a:tr h="623000">
                <a:tc>
                  <a:txBody>
                    <a:bodyPr/>
                    <a:lstStyle/>
                    <a:p>
                      <a:pPr indent="0" lvl="0" marL="0" rtl="0" algn="l">
                        <a:spcBef>
                          <a:spcPts val="0"/>
                        </a:spcBef>
                        <a:spcAft>
                          <a:spcPts val="0"/>
                        </a:spcAft>
                        <a:buNone/>
                      </a:pPr>
                      <a:r>
                        <a:rPr lang="en"/>
                        <a:t>9</a:t>
                      </a:r>
                      <a:endParaRPr/>
                    </a:p>
                  </a:txBody>
                  <a:tcPr marT="91425" marB="91425" marR="91425" marL="91425"/>
                </a:tc>
                <a:tc>
                  <a:txBody>
                    <a:bodyPr/>
                    <a:lstStyle/>
                    <a:p>
                      <a:pPr indent="0" lvl="0" marL="0" rtl="0" algn="l">
                        <a:spcBef>
                          <a:spcPts val="0"/>
                        </a:spcBef>
                        <a:spcAft>
                          <a:spcPts val="0"/>
                        </a:spcAft>
                        <a:buNone/>
                      </a:pPr>
                      <a:r>
                        <a:rPr lang="en"/>
                        <a:t>-7549.908939</a:t>
                      </a:r>
                      <a:endParaRPr/>
                    </a:p>
                  </a:txBody>
                  <a:tcPr marT="91425" marB="91425" marR="91425" marL="91425"/>
                </a:tc>
                <a:tc>
                  <a:txBody>
                    <a:bodyPr/>
                    <a:lstStyle/>
                    <a:p>
                      <a:pPr indent="0" lvl="0" marL="0" rtl="0" algn="l">
                        <a:spcBef>
                          <a:spcPts val="0"/>
                        </a:spcBef>
                        <a:spcAft>
                          <a:spcPts val="0"/>
                        </a:spcAft>
                        <a:buNone/>
                      </a:pPr>
                      <a:r>
                        <a:rPr lang="en"/>
                        <a:t>Neighborhood_Gilbert</a:t>
                      </a:r>
                      <a:endParaRPr/>
                    </a:p>
                  </a:txBody>
                  <a:tcPr marT="91425" marB="91425" marR="91425" marL="91425"/>
                </a:tc>
              </a:tr>
              <a:tr h="623000">
                <a:tc>
                  <a:txBody>
                    <a:bodyPr/>
                    <a:lstStyle/>
                    <a:p>
                      <a:pPr indent="0" lvl="0" marL="0" rtl="0" algn="l">
                        <a:spcBef>
                          <a:spcPts val="0"/>
                        </a:spcBef>
                        <a:spcAft>
                          <a:spcPts val="0"/>
                        </a:spcAft>
                        <a:buNone/>
                      </a:pPr>
                      <a:r>
                        <a:rPr lang="en"/>
                        <a:t>10</a:t>
                      </a:r>
                      <a:endParaRPr/>
                    </a:p>
                  </a:txBody>
                  <a:tcPr marT="91425" marB="91425" marR="91425" marL="91425"/>
                </a:tc>
                <a:tc>
                  <a:txBody>
                    <a:bodyPr/>
                    <a:lstStyle/>
                    <a:p>
                      <a:pPr indent="0" lvl="0" marL="0" rtl="0" algn="l">
                        <a:spcBef>
                          <a:spcPts val="0"/>
                        </a:spcBef>
                        <a:spcAft>
                          <a:spcPts val="0"/>
                        </a:spcAft>
                        <a:buNone/>
                      </a:pPr>
                      <a:r>
                        <a:rPr lang="en"/>
                        <a:t>-7276.026174</a:t>
                      </a:r>
                      <a:endParaRPr/>
                    </a:p>
                  </a:txBody>
                  <a:tcPr marT="91425" marB="91425" marR="91425" marL="91425"/>
                </a:tc>
                <a:tc>
                  <a:txBody>
                    <a:bodyPr/>
                    <a:lstStyle/>
                    <a:p>
                      <a:pPr indent="0" lvl="0" marL="0" rtl="0" algn="l">
                        <a:spcBef>
                          <a:spcPts val="0"/>
                        </a:spcBef>
                        <a:spcAft>
                          <a:spcPts val="0"/>
                        </a:spcAft>
                        <a:buNone/>
                      </a:pPr>
                      <a:r>
                        <a:rPr lang="en"/>
                        <a:t>Neighborhood_OldTown</a:t>
                      </a:r>
                      <a:endParaRPr/>
                    </a:p>
                  </a:txBody>
                  <a:tcPr marT="91425" marB="91425" marR="91425" marL="91425"/>
                </a:tc>
              </a:tr>
            </a:tbl>
          </a:graphicData>
        </a:graphic>
      </p:graphicFrame>
      <p:graphicFrame>
        <p:nvGraphicFramePr>
          <p:cNvPr id="265" name="Google Shape;265;p35"/>
          <p:cNvGraphicFramePr/>
          <p:nvPr/>
        </p:nvGraphicFramePr>
        <p:xfrm>
          <a:off x="0" y="1676120"/>
          <a:ext cx="3000000" cy="3000000"/>
        </p:xfrm>
        <a:graphic>
          <a:graphicData uri="http://schemas.openxmlformats.org/drawingml/2006/table">
            <a:tbl>
              <a:tblPr>
                <a:noFill/>
                <a:tableStyleId>{B64D59CA-7F1A-4632-95D0-F42C4F80F2AA}</a:tableStyleId>
              </a:tblPr>
              <a:tblGrid>
                <a:gridCol w="487625"/>
                <a:gridCol w="1485625"/>
                <a:gridCol w="2598750"/>
              </a:tblGrid>
              <a:tr h="623000">
                <a:tc>
                  <a:txBody>
                    <a:bodyPr/>
                    <a:lstStyle/>
                    <a:p>
                      <a:pPr indent="0" lvl="0" marL="0" rtl="0" algn="l">
                        <a:spcBef>
                          <a:spcPts val="0"/>
                        </a:spcBef>
                        <a:spcAft>
                          <a:spcPts val="0"/>
                        </a:spcAft>
                        <a:buNone/>
                      </a:pPr>
                      <a:r>
                        <a:rPr lang="en"/>
                        <a:t>1</a:t>
                      </a:r>
                      <a:endParaRPr/>
                    </a:p>
                  </a:txBody>
                  <a:tcPr marT="91425" marB="91425" marR="91425" marL="91425"/>
                </a:tc>
                <a:tc>
                  <a:txBody>
                    <a:bodyPr/>
                    <a:lstStyle/>
                    <a:p>
                      <a:pPr indent="0" lvl="0" marL="0" rtl="0" algn="l">
                        <a:spcBef>
                          <a:spcPts val="0"/>
                        </a:spcBef>
                        <a:spcAft>
                          <a:spcPts val="0"/>
                        </a:spcAft>
                        <a:buNone/>
                      </a:pPr>
                      <a:r>
                        <a:rPr lang="en"/>
                        <a:t>-14793.81473</a:t>
                      </a:r>
                      <a:endParaRPr/>
                    </a:p>
                  </a:txBody>
                  <a:tcPr marT="91425" marB="91425" marR="91425" marL="91425"/>
                </a:tc>
                <a:tc>
                  <a:txBody>
                    <a:bodyPr/>
                    <a:lstStyle/>
                    <a:p>
                      <a:pPr indent="0" lvl="0" marL="0" rtl="0" algn="l">
                        <a:spcBef>
                          <a:spcPts val="0"/>
                        </a:spcBef>
                        <a:spcAft>
                          <a:spcPts val="0"/>
                        </a:spcAft>
                        <a:buNone/>
                      </a:pPr>
                      <a:r>
                        <a:rPr lang="en"/>
                        <a:t>Functional_Sal</a:t>
                      </a:r>
                      <a:endParaRPr/>
                    </a:p>
                  </a:txBody>
                  <a:tcPr marT="91425" marB="91425" marR="91425" marL="91425"/>
                </a:tc>
              </a:tr>
              <a:tr h="406125">
                <a:tc>
                  <a:txBody>
                    <a:bodyPr/>
                    <a:lstStyle/>
                    <a:p>
                      <a:pPr indent="0" lvl="0" marL="0" rtl="0" algn="l">
                        <a:spcBef>
                          <a:spcPts val="0"/>
                        </a:spcBef>
                        <a:spcAft>
                          <a:spcPts val="0"/>
                        </a:spcAft>
                        <a:buNone/>
                      </a:pPr>
                      <a:r>
                        <a:rPr lang="en"/>
                        <a:t>2</a:t>
                      </a:r>
                      <a:endParaRPr/>
                    </a:p>
                  </a:txBody>
                  <a:tcPr marT="91425" marB="91425" marR="91425" marL="91425"/>
                </a:tc>
                <a:tc>
                  <a:txBody>
                    <a:bodyPr/>
                    <a:lstStyle/>
                    <a:p>
                      <a:pPr indent="0" lvl="0" marL="0" rtl="0" algn="l">
                        <a:spcBef>
                          <a:spcPts val="0"/>
                        </a:spcBef>
                        <a:spcAft>
                          <a:spcPts val="0"/>
                        </a:spcAft>
                        <a:buNone/>
                      </a:pPr>
                      <a:r>
                        <a:rPr lang="en"/>
                        <a:t>-11655.56086</a:t>
                      </a:r>
                      <a:endParaRPr/>
                    </a:p>
                  </a:txBody>
                  <a:tcPr marT="91425" marB="91425" marR="91425" marL="91425"/>
                </a:tc>
                <a:tc>
                  <a:txBody>
                    <a:bodyPr/>
                    <a:lstStyle/>
                    <a:p>
                      <a:pPr indent="0" lvl="0" marL="0" rtl="0" algn="l">
                        <a:spcBef>
                          <a:spcPts val="0"/>
                        </a:spcBef>
                        <a:spcAft>
                          <a:spcPts val="0"/>
                        </a:spcAft>
                        <a:buNone/>
                      </a:pPr>
                      <a:r>
                        <a:rPr lang="en"/>
                        <a:t>Heating QC_Po</a:t>
                      </a:r>
                      <a:endParaRPr/>
                    </a:p>
                  </a:txBody>
                  <a:tcPr marT="91425" marB="91425" marR="91425" marL="91425"/>
                </a:tc>
              </a:tr>
              <a:tr h="623000">
                <a:tc>
                  <a:txBody>
                    <a:bodyPr/>
                    <a:lstStyle/>
                    <a:p>
                      <a:pPr indent="0" lvl="0" marL="0" rtl="0" algn="l">
                        <a:spcBef>
                          <a:spcPts val="0"/>
                        </a:spcBef>
                        <a:spcAft>
                          <a:spcPts val="0"/>
                        </a:spcAft>
                        <a:buNone/>
                      </a:pPr>
                      <a:r>
                        <a:rPr lang="en"/>
                        <a:t>3</a:t>
                      </a:r>
                      <a:endParaRPr/>
                    </a:p>
                  </a:txBody>
                  <a:tcPr marT="91425" marB="91425" marR="91425" marL="91425"/>
                </a:tc>
                <a:tc>
                  <a:txBody>
                    <a:bodyPr/>
                    <a:lstStyle/>
                    <a:p>
                      <a:pPr indent="0" lvl="0" marL="0" rtl="0" algn="l">
                        <a:spcBef>
                          <a:spcPts val="0"/>
                        </a:spcBef>
                        <a:spcAft>
                          <a:spcPts val="0"/>
                        </a:spcAft>
                        <a:buNone/>
                      </a:pPr>
                      <a:r>
                        <a:rPr lang="en"/>
                        <a:t>-10951.82426</a:t>
                      </a:r>
                      <a:endParaRPr/>
                    </a:p>
                  </a:txBody>
                  <a:tcPr marT="91425" marB="91425" marR="91425" marL="91425"/>
                </a:tc>
                <a:tc>
                  <a:txBody>
                    <a:bodyPr/>
                    <a:lstStyle/>
                    <a:p>
                      <a:pPr indent="0" lvl="0" marL="0" rtl="0" algn="l">
                        <a:spcBef>
                          <a:spcPts val="0"/>
                        </a:spcBef>
                        <a:spcAft>
                          <a:spcPts val="0"/>
                        </a:spcAft>
                        <a:buNone/>
                      </a:pPr>
                      <a:r>
                        <a:rPr lang="en"/>
                        <a:t>MS Zoning_A (agr)</a:t>
                      </a:r>
                      <a:endParaRPr/>
                    </a:p>
                  </a:txBody>
                  <a:tcPr marT="91425" marB="91425" marR="91425" marL="91425"/>
                </a:tc>
              </a:tr>
              <a:tr h="623000">
                <a:tc>
                  <a:txBody>
                    <a:bodyPr/>
                    <a:lstStyle/>
                    <a:p>
                      <a:pPr indent="0" lvl="0" marL="0" rtl="0" algn="l">
                        <a:spcBef>
                          <a:spcPts val="0"/>
                        </a:spcBef>
                        <a:spcAft>
                          <a:spcPts val="0"/>
                        </a:spcAft>
                        <a:buNone/>
                      </a:pPr>
                      <a:r>
                        <a:rPr lang="en"/>
                        <a:t>4</a:t>
                      </a:r>
                      <a:endParaRPr/>
                    </a:p>
                  </a:txBody>
                  <a:tcPr marT="91425" marB="91425" marR="91425" marL="91425"/>
                </a:tc>
                <a:tc>
                  <a:txBody>
                    <a:bodyPr/>
                    <a:lstStyle/>
                    <a:p>
                      <a:pPr indent="0" lvl="0" marL="0" rtl="0" algn="l">
                        <a:spcBef>
                          <a:spcPts val="0"/>
                        </a:spcBef>
                        <a:spcAft>
                          <a:spcPts val="0"/>
                        </a:spcAft>
                        <a:buNone/>
                      </a:pPr>
                      <a:r>
                        <a:rPr lang="en"/>
                        <a:t>-9196.783825</a:t>
                      </a:r>
                      <a:endParaRPr/>
                    </a:p>
                  </a:txBody>
                  <a:tcPr marT="91425" marB="91425" marR="91425" marL="91425"/>
                </a:tc>
                <a:tc>
                  <a:txBody>
                    <a:bodyPr/>
                    <a:lstStyle/>
                    <a:p>
                      <a:pPr indent="0" lvl="0" marL="0" rtl="0" algn="l">
                        <a:spcBef>
                          <a:spcPts val="0"/>
                        </a:spcBef>
                        <a:spcAft>
                          <a:spcPts val="0"/>
                        </a:spcAft>
                        <a:buNone/>
                      </a:pPr>
                      <a:r>
                        <a:rPr lang="en"/>
                        <a:t>Exter Qual_TA</a:t>
                      </a:r>
                      <a:endParaRPr/>
                    </a:p>
                  </a:txBody>
                  <a:tcPr marT="91425" marB="91425" marR="91425" marL="91425"/>
                </a:tc>
              </a:tr>
              <a:tr h="623000">
                <a:tc>
                  <a:txBody>
                    <a:bodyPr/>
                    <a:lstStyle/>
                    <a:p>
                      <a:pPr indent="0" lvl="0" marL="0" rtl="0" algn="l">
                        <a:spcBef>
                          <a:spcPts val="0"/>
                        </a:spcBef>
                        <a:spcAft>
                          <a:spcPts val="0"/>
                        </a:spcAft>
                        <a:buNone/>
                      </a:pPr>
                      <a:r>
                        <a:rPr lang="en"/>
                        <a:t>5</a:t>
                      </a:r>
                      <a:endParaRPr/>
                    </a:p>
                  </a:txBody>
                  <a:tcPr marT="91425" marB="91425" marR="91425" marL="91425"/>
                </a:tc>
                <a:tc>
                  <a:txBody>
                    <a:bodyPr/>
                    <a:lstStyle/>
                    <a:p>
                      <a:pPr indent="0" lvl="0" marL="0" rtl="0" algn="l">
                        <a:spcBef>
                          <a:spcPts val="0"/>
                        </a:spcBef>
                        <a:spcAft>
                          <a:spcPts val="0"/>
                        </a:spcAft>
                        <a:buNone/>
                      </a:pPr>
                      <a:r>
                        <a:rPr lang="en"/>
                        <a:t>-8928.719741</a:t>
                      </a:r>
                      <a:endParaRPr/>
                    </a:p>
                  </a:txBody>
                  <a:tcPr marT="91425" marB="91425" marR="91425" marL="91425"/>
                </a:tc>
                <a:tc>
                  <a:txBody>
                    <a:bodyPr/>
                    <a:lstStyle/>
                    <a:p>
                      <a:pPr indent="0" lvl="0" marL="0" rtl="0" algn="l">
                        <a:spcBef>
                          <a:spcPts val="0"/>
                        </a:spcBef>
                        <a:spcAft>
                          <a:spcPts val="0"/>
                        </a:spcAft>
                        <a:buNone/>
                      </a:pPr>
                      <a:r>
                        <a:rPr lang="en"/>
                        <a:t>Heating_Grav</a:t>
                      </a:r>
                      <a:endParaRPr/>
                    </a:p>
                  </a:txBody>
                  <a:tcPr marT="91425" marB="91425" marR="91425" marL="91425"/>
                </a:tc>
              </a:tr>
            </a:tbl>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graphicFrame>
        <p:nvGraphicFramePr>
          <p:cNvPr id="270" name="Google Shape;270;p36"/>
          <p:cNvGraphicFramePr/>
          <p:nvPr/>
        </p:nvGraphicFramePr>
        <p:xfrm>
          <a:off x="858350" y="1200150"/>
          <a:ext cx="3000000" cy="3000000"/>
        </p:xfrm>
        <a:graphic>
          <a:graphicData uri="http://schemas.openxmlformats.org/drawingml/2006/table">
            <a:tbl>
              <a:tblPr>
                <a:noFill/>
                <a:tableStyleId>{B64D59CA-7F1A-4632-95D0-F42C4F80F2AA}</a:tableStyleId>
              </a:tblPr>
              <a:tblGrid>
                <a:gridCol w="1590125"/>
                <a:gridCol w="1590125"/>
              </a:tblGrid>
              <a:tr h="381000">
                <a:tc>
                  <a:txBody>
                    <a:bodyPr/>
                    <a:lstStyle/>
                    <a:p>
                      <a:pPr indent="0" lvl="0" marL="0" rtl="0" algn="l">
                        <a:spcBef>
                          <a:spcPts val="0"/>
                        </a:spcBef>
                        <a:spcAft>
                          <a:spcPts val="0"/>
                        </a:spcAft>
                        <a:buNone/>
                      </a:pPr>
                      <a:r>
                        <a:rPr lang="en" sz="1000"/>
                        <a:t>Neighborhood_NoRidge</a:t>
                      </a:r>
                      <a:endParaRPr sz="1000"/>
                    </a:p>
                  </a:txBody>
                  <a:tcPr marT="91425" marB="91425" marR="91425" marL="91425"/>
                </a:tc>
                <a:tc>
                  <a:txBody>
                    <a:bodyPr/>
                    <a:lstStyle/>
                    <a:p>
                      <a:pPr indent="0" lvl="0" marL="0" rtl="0" algn="l">
                        <a:spcBef>
                          <a:spcPts val="0"/>
                        </a:spcBef>
                        <a:spcAft>
                          <a:spcPts val="0"/>
                        </a:spcAft>
                        <a:buNone/>
                      </a:pPr>
                      <a:r>
                        <a:rPr lang="en"/>
                        <a:t> $      313,875</a:t>
                      </a:r>
                      <a:endParaRPr/>
                    </a:p>
                  </a:txBody>
                  <a:tcPr marT="91425" marB="91425" marR="91425" marL="91425"/>
                </a:tc>
              </a:tr>
              <a:tr h="381000">
                <a:tc>
                  <a:txBody>
                    <a:bodyPr/>
                    <a:lstStyle/>
                    <a:p>
                      <a:pPr indent="0" lvl="0" marL="0" rtl="0" algn="l">
                        <a:spcBef>
                          <a:spcPts val="0"/>
                        </a:spcBef>
                        <a:spcAft>
                          <a:spcPts val="0"/>
                        </a:spcAft>
                        <a:buNone/>
                      </a:pPr>
                      <a:r>
                        <a:rPr lang="en" sz="1000"/>
                        <a:t>Roof Matl_WdShngl</a:t>
                      </a:r>
                      <a:endParaRPr sz="1000"/>
                    </a:p>
                  </a:txBody>
                  <a:tcPr marT="91425" marB="91425" marR="91425" marL="91425"/>
                </a:tc>
                <a:tc>
                  <a:txBody>
                    <a:bodyPr/>
                    <a:lstStyle/>
                    <a:p>
                      <a:pPr indent="0" lvl="0" marL="0" rtl="0" algn="l">
                        <a:spcBef>
                          <a:spcPts val="0"/>
                        </a:spcBef>
                        <a:spcAft>
                          <a:spcPts val="0"/>
                        </a:spcAft>
                        <a:buNone/>
                      </a:pPr>
                      <a:r>
                        <a:rPr lang="en"/>
                        <a:t> $      354,250</a:t>
                      </a:r>
                      <a:endParaRPr/>
                    </a:p>
                  </a:txBody>
                  <a:tcPr marT="91425" marB="91425" marR="91425" marL="91425"/>
                </a:tc>
              </a:tr>
              <a:tr h="381000">
                <a:tc>
                  <a:txBody>
                    <a:bodyPr/>
                    <a:lstStyle/>
                    <a:p>
                      <a:pPr indent="0" lvl="0" marL="0" rtl="0" algn="l">
                        <a:spcBef>
                          <a:spcPts val="0"/>
                        </a:spcBef>
                        <a:spcAft>
                          <a:spcPts val="0"/>
                        </a:spcAft>
                        <a:buNone/>
                      </a:pPr>
                      <a:r>
                        <a:rPr lang="en" sz="1000"/>
                        <a:t>Neighborhood_StoneBr</a:t>
                      </a:r>
                      <a:endParaRPr sz="1000"/>
                    </a:p>
                  </a:txBody>
                  <a:tcPr marT="91425" marB="91425" marR="91425" marL="91425"/>
                </a:tc>
                <a:tc>
                  <a:txBody>
                    <a:bodyPr/>
                    <a:lstStyle/>
                    <a:p>
                      <a:pPr indent="0" lvl="0" marL="0" rtl="0" algn="l">
                        <a:spcBef>
                          <a:spcPts val="0"/>
                        </a:spcBef>
                        <a:spcAft>
                          <a:spcPts val="0"/>
                        </a:spcAft>
                        <a:buNone/>
                      </a:pPr>
                      <a:r>
                        <a:rPr lang="en"/>
                        <a:t> $      329,676</a:t>
                      </a:r>
                      <a:endParaRPr/>
                    </a:p>
                  </a:txBody>
                  <a:tcPr marT="91425" marB="91425" marR="91425" marL="91425"/>
                </a:tc>
              </a:tr>
              <a:tr h="381000">
                <a:tc>
                  <a:txBody>
                    <a:bodyPr/>
                    <a:lstStyle/>
                    <a:p>
                      <a:pPr indent="0" lvl="0" marL="0" rtl="0" algn="l">
                        <a:spcBef>
                          <a:spcPts val="0"/>
                        </a:spcBef>
                        <a:spcAft>
                          <a:spcPts val="0"/>
                        </a:spcAft>
                        <a:buNone/>
                      </a:pPr>
                      <a:r>
                        <a:rPr lang="en" sz="1000"/>
                        <a:t>Garage Qual_Gd</a:t>
                      </a:r>
                      <a:endParaRPr sz="1000"/>
                    </a:p>
                  </a:txBody>
                  <a:tcPr marT="91425" marB="91425" marR="91425" marL="91425"/>
                </a:tc>
                <a:tc>
                  <a:txBody>
                    <a:bodyPr/>
                    <a:lstStyle/>
                    <a:p>
                      <a:pPr indent="0" lvl="0" marL="0" rtl="0" algn="l">
                        <a:spcBef>
                          <a:spcPts val="0"/>
                        </a:spcBef>
                        <a:spcAft>
                          <a:spcPts val="0"/>
                        </a:spcAft>
                        <a:buNone/>
                      </a:pPr>
                      <a:r>
                        <a:rPr lang="en"/>
                        <a:t> $      262,989</a:t>
                      </a:r>
                      <a:endParaRPr/>
                    </a:p>
                  </a:txBody>
                  <a:tcPr marT="91425" marB="91425" marR="91425" marL="91425"/>
                </a:tc>
              </a:tr>
              <a:tr h="381000">
                <a:tc>
                  <a:txBody>
                    <a:bodyPr/>
                    <a:lstStyle/>
                    <a:p>
                      <a:pPr indent="0" lvl="0" marL="0" rtl="0" algn="l">
                        <a:spcBef>
                          <a:spcPts val="0"/>
                        </a:spcBef>
                        <a:spcAft>
                          <a:spcPts val="0"/>
                        </a:spcAft>
                        <a:buNone/>
                      </a:pPr>
                      <a:r>
                        <a:rPr lang="en" sz="1000"/>
                        <a:t>Total Bsmt SF (</a:t>
                      </a:r>
                      <a:r>
                        <a:rPr lang="en" sz="1000"/>
                        <a:t>Large </a:t>
                      </a:r>
                      <a:r>
                        <a:rPr lang="en" sz="1000"/>
                        <a:t>)</a:t>
                      </a:r>
                      <a:endParaRPr sz="1000"/>
                    </a:p>
                  </a:txBody>
                  <a:tcPr marT="91425" marB="91425" marR="91425" marL="91425"/>
                </a:tc>
                <a:tc>
                  <a:txBody>
                    <a:bodyPr/>
                    <a:lstStyle/>
                    <a:p>
                      <a:pPr indent="0" lvl="0" marL="0" rtl="0" algn="l">
                        <a:spcBef>
                          <a:spcPts val="0"/>
                        </a:spcBef>
                        <a:spcAft>
                          <a:spcPts val="0"/>
                        </a:spcAft>
                        <a:buNone/>
                      </a:pPr>
                      <a:r>
                        <a:rPr lang="en"/>
                        <a:t> $      335,802</a:t>
                      </a:r>
                      <a:endParaRPr/>
                    </a:p>
                  </a:txBody>
                  <a:tcPr marT="91425" marB="91425" marR="91425" marL="91425"/>
                </a:tc>
              </a:tr>
              <a:tr h="381000">
                <a:tc>
                  <a:txBody>
                    <a:bodyPr/>
                    <a:lstStyle/>
                    <a:p>
                      <a:pPr indent="0" lvl="0" marL="0" rtl="0" algn="l">
                        <a:spcBef>
                          <a:spcPts val="0"/>
                        </a:spcBef>
                        <a:spcAft>
                          <a:spcPts val="0"/>
                        </a:spcAft>
                        <a:buNone/>
                      </a:pPr>
                      <a:r>
                        <a:rPr lang="en" sz="1000"/>
                        <a:t>Kitchen Qual_Ex</a:t>
                      </a:r>
                      <a:endParaRPr sz="1000"/>
                    </a:p>
                  </a:txBody>
                  <a:tcPr marT="91425" marB="91425" marR="91425" marL="91425"/>
                </a:tc>
                <a:tc>
                  <a:txBody>
                    <a:bodyPr/>
                    <a:lstStyle/>
                    <a:p>
                      <a:pPr indent="0" lvl="0" marL="0" rtl="0" algn="l">
                        <a:spcBef>
                          <a:spcPts val="0"/>
                        </a:spcBef>
                        <a:spcAft>
                          <a:spcPts val="0"/>
                        </a:spcAft>
                        <a:buNone/>
                      </a:pPr>
                      <a:r>
                        <a:rPr lang="en"/>
                        <a:t> $      339,485</a:t>
                      </a:r>
                      <a:endParaRPr/>
                    </a:p>
                  </a:txBody>
                  <a:tcPr marT="91425" marB="91425" marR="91425" marL="91425"/>
                </a:tc>
              </a:tr>
              <a:tr h="381000">
                <a:tc>
                  <a:txBody>
                    <a:bodyPr/>
                    <a:lstStyle/>
                    <a:p>
                      <a:pPr indent="0" lvl="0" marL="0" rtl="0" algn="l">
                        <a:spcBef>
                          <a:spcPts val="0"/>
                        </a:spcBef>
                        <a:spcAft>
                          <a:spcPts val="0"/>
                        </a:spcAft>
                        <a:buNone/>
                      </a:pPr>
                      <a:r>
                        <a:rPr lang="en" sz="1000"/>
                        <a:t>Exter Qual_Ex</a:t>
                      </a:r>
                      <a:endParaRPr sz="1000"/>
                    </a:p>
                  </a:txBody>
                  <a:tcPr marT="91425" marB="91425" marR="91425" marL="91425"/>
                </a:tc>
                <a:tc>
                  <a:txBody>
                    <a:bodyPr/>
                    <a:lstStyle/>
                    <a:p>
                      <a:pPr indent="0" lvl="0" marL="0" rtl="0" algn="l">
                        <a:spcBef>
                          <a:spcPts val="0"/>
                        </a:spcBef>
                        <a:spcAft>
                          <a:spcPts val="0"/>
                        </a:spcAft>
                        <a:buNone/>
                      </a:pPr>
                      <a:r>
                        <a:rPr lang="en"/>
                        <a:t> $      379,588</a:t>
                      </a:r>
                      <a:endParaRPr/>
                    </a:p>
                  </a:txBody>
                  <a:tcPr marT="91425" marB="91425" marR="91425" marL="91425"/>
                </a:tc>
              </a:tr>
              <a:tr h="381000">
                <a:tc>
                  <a:txBody>
                    <a:bodyPr/>
                    <a:lstStyle/>
                    <a:p>
                      <a:pPr indent="0" lvl="0" marL="0" rtl="0" algn="l">
                        <a:spcBef>
                          <a:spcPts val="0"/>
                        </a:spcBef>
                        <a:spcAft>
                          <a:spcPts val="0"/>
                        </a:spcAft>
                        <a:buNone/>
                      </a:pPr>
                      <a:r>
                        <a:rPr lang="en" sz="1000"/>
                        <a:t>Garage Type_BuiltIn</a:t>
                      </a:r>
                      <a:endParaRPr sz="1000"/>
                    </a:p>
                  </a:txBody>
                  <a:tcPr marT="91425" marB="91425" marR="91425" marL="91425"/>
                </a:tc>
                <a:tc>
                  <a:txBody>
                    <a:bodyPr/>
                    <a:lstStyle/>
                    <a:p>
                      <a:pPr indent="0" lvl="0" marL="0" rtl="0" algn="l">
                        <a:spcBef>
                          <a:spcPts val="0"/>
                        </a:spcBef>
                        <a:spcAft>
                          <a:spcPts val="0"/>
                        </a:spcAft>
                        <a:buNone/>
                      </a:pPr>
                      <a:r>
                        <a:rPr lang="en"/>
                        <a:t> $      247,884</a:t>
                      </a:r>
                      <a:endParaRPr/>
                    </a:p>
                  </a:txBody>
                  <a:tcPr marT="91425" marB="91425" marR="91425" marL="91425"/>
                </a:tc>
              </a:tr>
              <a:tr h="381000">
                <a:tc>
                  <a:txBody>
                    <a:bodyPr/>
                    <a:lstStyle/>
                    <a:p>
                      <a:pPr indent="0" lvl="0" marL="0" rtl="0" algn="l">
                        <a:spcBef>
                          <a:spcPts val="0"/>
                        </a:spcBef>
                        <a:spcAft>
                          <a:spcPts val="0"/>
                        </a:spcAft>
                        <a:buNone/>
                      </a:pPr>
                      <a:r>
                        <a:rPr lang="en" sz="1000"/>
                        <a:t>Neighborhood_NridgHt</a:t>
                      </a:r>
                      <a:endParaRPr sz="1000"/>
                    </a:p>
                  </a:txBody>
                  <a:tcPr marT="91425" marB="91425" marR="91425" marL="91425"/>
                </a:tc>
                <a:tc>
                  <a:txBody>
                    <a:bodyPr/>
                    <a:lstStyle/>
                    <a:p>
                      <a:pPr indent="0" lvl="0" marL="0" rtl="0" algn="l">
                        <a:spcBef>
                          <a:spcPts val="0"/>
                        </a:spcBef>
                        <a:spcAft>
                          <a:spcPts val="0"/>
                        </a:spcAft>
                        <a:buNone/>
                      </a:pPr>
                      <a:r>
                        <a:rPr lang="en"/>
                        <a:t> $      322,831</a:t>
                      </a:r>
                      <a:endParaRPr/>
                    </a:p>
                  </a:txBody>
                  <a:tcPr marT="91425" marB="91425" marR="91425" marL="91425"/>
                </a:tc>
              </a:tr>
              <a:tr h="381000">
                <a:tc>
                  <a:txBody>
                    <a:bodyPr/>
                    <a:lstStyle/>
                    <a:p>
                      <a:pPr indent="0" lvl="0" marL="0" rtl="0" algn="l">
                        <a:spcBef>
                          <a:spcPts val="0"/>
                        </a:spcBef>
                        <a:spcAft>
                          <a:spcPts val="0"/>
                        </a:spcAft>
                        <a:buNone/>
                      </a:pPr>
                      <a:r>
                        <a:rPr lang="en" sz="1000"/>
                        <a:t>Bsmt Exposure_Gd</a:t>
                      </a:r>
                      <a:endParaRPr sz="1000"/>
                    </a:p>
                  </a:txBody>
                  <a:tcPr marT="91425" marB="91425" marR="91425" marL="91425"/>
                </a:tc>
                <a:tc>
                  <a:txBody>
                    <a:bodyPr/>
                    <a:lstStyle/>
                    <a:p>
                      <a:pPr indent="0" lvl="0" marL="0" rtl="0" algn="l">
                        <a:spcBef>
                          <a:spcPts val="0"/>
                        </a:spcBef>
                        <a:spcAft>
                          <a:spcPts val="0"/>
                        </a:spcAft>
                        <a:buNone/>
                      </a:pPr>
                      <a:r>
                        <a:rPr lang="en"/>
                        <a:t> $      272,549</a:t>
                      </a:r>
                      <a:endParaRPr/>
                    </a:p>
                  </a:txBody>
                  <a:tcPr marT="91425" marB="91425" marR="91425" marL="91425"/>
                </a:tc>
              </a:tr>
            </a:tbl>
          </a:graphicData>
        </a:graphic>
      </p:graphicFrame>
      <p:graphicFrame>
        <p:nvGraphicFramePr>
          <p:cNvPr id="271" name="Google Shape;271;p36"/>
          <p:cNvGraphicFramePr/>
          <p:nvPr/>
        </p:nvGraphicFramePr>
        <p:xfrm>
          <a:off x="5018500" y="1200150"/>
          <a:ext cx="3000000" cy="3000000"/>
        </p:xfrm>
        <a:graphic>
          <a:graphicData uri="http://schemas.openxmlformats.org/drawingml/2006/table">
            <a:tbl>
              <a:tblPr>
                <a:noFill/>
                <a:tableStyleId>{B64D59CA-7F1A-4632-95D0-F42C4F80F2AA}</a:tableStyleId>
              </a:tblPr>
              <a:tblGrid>
                <a:gridCol w="1590125"/>
                <a:gridCol w="1590125"/>
              </a:tblGrid>
              <a:tr h="381000">
                <a:tc>
                  <a:txBody>
                    <a:bodyPr/>
                    <a:lstStyle/>
                    <a:p>
                      <a:pPr indent="0" lvl="0" marL="0" rtl="0" algn="l">
                        <a:spcBef>
                          <a:spcPts val="0"/>
                        </a:spcBef>
                        <a:spcAft>
                          <a:spcPts val="0"/>
                        </a:spcAft>
                        <a:buNone/>
                      </a:pPr>
                      <a:r>
                        <a:rPr lang="en" sz="1000"/>
                        <a:t>Functional_Sal</a:t>
                      </a:r>
                      <a:endParaRPr sz="1000"/>
                    </a:p>
                  </a:txBody>
                  <a:tcPr marT="91425" marB="91425" marR="91425" marL="91425"/>
                </a:tc>
                <a:tc>
                  <a:txBody>
                    <a:bodyPr/>
                    <a:lstStyle/>
                    <a:p>
                      <a:pPr indent="0" lvl="0" marL="0" rtl="0" algn="l">
                        <a:spcBef>
                          <a:spcPts val="0"/>
                        </a:spcBef>
                        <a:spcAft>
                          <a:spcPts val="0"/>
                        </a:spcAft>
                        <a:buNone/>
                      </a:pPr>
                      <a:r>
                        <a:rPr lang="en"/>
                        <a:t> $           31,550</a:t>
                      </a:r>
                      <a:endParaRPr/>
                    </a:p>
                  </a:txBody>
                  <a:tcPr marT="91425" marB="91425" marR="91425" marL="91425"/>
                </a:tc>
              </a:tr>
              <a:tr h="381000">
                <a:tc>
                  <a:txBody>
                    <a:bodyPr/>
                    <a:lstStyle/>
                    <a:p>
                      <a:pPr indent="0" lvl="0" marL="0" rtl="0" algn="l">
                        <a:spcBef>
                          <a:spcPts val="0"/>
                        </a:spcBef>
                        <a:spcAft>
                          <a:spcPts val="0"/>
                        </a:spcAft>
                        <a:buNone/>
                      </a:pPr>
                      <a:r>
                        <a:rPr lang="en" sz="1000"/>
                        <a:t>Heating QC_Po</a:t>
                      </a:r>
                      <a:endParaRPr sz="1000"/>
                    </a:p>
                  </a:txBody>
                  <a:tcPr marT="91425" marB="91425" marR="91425" marL="91425"/>
                </a:tc>
                <a:tc>
                  <a:txBody>
                    <a:bodyPr/>
                    <a:lstStyle/>
                    <a:p>
                      <a:pPr indent="0" lvl="0" marL="0" rtl="0" algn="l">
                        <a:spcBef>
                          <a:spcPts val="0"/>
                        </a:spcBef>
                        <a:spcAft>
                          <a:spcPts val="0"/>
                        </a:spcAft>
                        <a:buNone/>
                      </a:pPr>
                      <a:r>
                        <a:rPr lang="en"/>
                        <a:t> $           69,033</a:t>
                      </a:r>
                      <a:endParaRPr/>
                    </a:p>
                  </a:txBody>
                  <a:tcPr marT="91425" marB="91425" marR="91425" marL="91425"/>
                </a:tc>
              </a:tr>
              <a:tr h="381000">
                <a:tc>
                  <a:txBody>
                    <a:bodyPr/>
                    <a:lstStyle/>
                    <a:p>
                      <a:pPr indent="0" lvl="0" marL="0" rtl="0" algn="l">
                        <a:spcBef>
                          <a:spcPts val="0"/>
                        </a:spcBef>
                        <a:spcAft>
                          <a:spcPts val="0"/>
                        </a:spcAft>
                        <a:buNone/>
                      </a:pPr>
                      <a:r>
                        <a:rPr lang="en" sz="1000"/>
                        <a:t>MS Zoning_A (agr)</a:t>
                      </a:r>
                      <a:endParaRPr sz="1000"/>
                    </a:p>
                  </a:txBody>
                  <a:tcPr marT="91425" marB="91425" marR="91425" marL="91425"/>
                </a:tc>
                <a:tc>
                  <a:txBody>
                    <a:bodyPr/>
                    <a:lstStyle/>
                    <a:p>
                      <a:pPr indent="0" lvl="0" marL="0" rtl="0" algn="l">
                        <a:spcBef>
                          <a:spcPts val="0"/>
                        </a:spcBef>
                        <a:spcAft>
                          <a:spcPts val="0"/>
                        </a:spcAft>
                        <a:buNone/>
                      </a:pPr>
                      <a:r>
                        <a:rPr lang="en"/>
                        <a:t> $           47,300</a:t>
                      </a:r>
                      <a:endParaRPr/>
                    </a:p>
                  </a:txBody>
                  <a:tcPr marT="91425" marB="91425" marR="91425" marL="91425"/>
                </a:tc>
              </a:tr>
              <a:tr h="381000">
                <a:tc>
                  <a:txBody>
                    <a:bodyPr/>
                    <a:lstStyle/>
                    <a:p>
                      <a:pPr indent="0" lvl="0" marL="0" rtl="0" algn="l">
                        <a:spcBef>
                          <a:spcPts val="0"/>
                        </a:spcBef>
                        <a:spcAft>
                          <a:spcPts val="0"/>
                        </a:spcAft>
                        <a:buNone/>
                      </a:pPr>
                      <a:r>
                        <a:rPr lang="en" sz="1000"/>
                        <a:t>Exter Qual_TA</a:t>
                      </a:r>
                      <a:endParaRPr sz="1000"/>
                    </a:p>
                  </a:txBody>
                  <a:tcPr marT="91425" marB="91425" marR="91425" marL="91425"/>
                </a:tc>
                <a:tc>
                  <a:txBody>
                    <a:bodyPr/>
                    <a:lstStyle/>
                    <a:p>
                      <a:pPr indent="0" lvl="0" marL="0" rtl="0" algn="l">
                        <a:spcBef>
                          <a:spcPts val="0"/>
                        </a:spcBef>
                        <a:spcAft>
                          <a:spcPts val="0"/>
                        </a:spcAft>
                        <a:buNone/>
                      </a:pPr>
                      <a:r>
                        <a:rPr lang="en"/>
                        <a:t> $         142,840</a:t>
                      </a:r>
                      <a:endParaRPr/>
                    </a:p>
                  </a:txBody>
                  <a:tcPr marT="91425" marB="91425" marR="91425" marL="91425"/>
                </a:tc>
              </a:tr>
              <a:tr h="381000">
                <a:tc>
                  <a:txBody>
                    <a:bodyPr/>
                    <a:lstStyle/>
                    <a:p>
                      <a:pPr indent="0" lvl="0" marL="0" rtl="0" algn="l">
                        <a:spcBef>
                          <a:spcPts val="0"/>
                        </a:spcBef>
                        <a:spcAft>
                          <a:spcPts val="0"/>
                        </a:spcAft>
                        <a:buNone/>
                      </a:pPr>
                      <a:r>
                        <a:rPr lang="en" sz="1000"/>
                        <a:t>Heating_Grav</a:t>
                      </a:r>
                      <a:endParaRPr sz="1000"/>
                    </a:p>
                  </a:txBody>
                  <a:tcPr marT="91425" marB="91425" marR="91425" marL="91425"/>
                </a:tc>
                <a:tc>
                  <a:txBody>
                    <a:bodyPr/>
                    <a:lstStyle/>
                    <a:p>
                      <a:pPr indent="0" lvl="0" marL="0" rtl="0" algn="l">
                        <a:spcBef>
                          <a:spcPts val="0"/>
                        </a:spcBef>
                        <a:spcAft>
                          <a:spcPts val="0"/>
                        </a:spcAft>
                        <a:buNone/>
                      </a:pPr>
                      <a:r>
                        <a:rPr lang="en"/>
                        <a:t> $           65,180</a:t>
                      </a:r>
                      <a:endParaRPr/>
                    </a:p>
                  </a:txBody>
                  <a:tcPr marT="91425" marB="91425" marR="91425" marL="91425"/>
                </a:tc>
              </a:tr>
              <a:tr h="381000">
                <a:tc>
                  <a:txBody>
                    <a:bodyPr/>
                    <a:lstStyle/>
                    <a:p>
                      <a:pPr indent="0" lvl="0" marL="0" rtl="0" algn="l">
                        <a:spcBef>
                          <a:spcPts val="0"/>
                        </a:spcBef>
                        <a:spcAft>
                          <a:spcPts val="0"/>
                        </a:spcAft>
                        <a:buNone/>
                      </a:pPr>
                      <a:r>
                        <a:rPr lang="en" sz="1000"/>
                        <a:t>Bsmt Unf SF (</a:t>
                      </a:r>
                      <a:r>
                        <a:rPr lang="en" sz="1000"/>
                        <a:t>Small </a:t>
                      </a:r>
                      <a:r>
                        <a:rPr lang="en" sz="1000"/>
                        <a:t>)</a:t>
                      </a:r>
                      <a:endParaRPr sz="1000"/>
                    </a:p>
                  </a:txBody>
                  <a:tcPr marT="91425" marB="91425" marR="91425" marL="91425"/>
                </a:tc>
                <a:tc>
                  <a:txBody>
                    <a:bodyPr/>
                    <a:lstStyle/>
                    <a:p>
                      <a:pPr indent="0" lvl="0" marL="0" rtl="0" algn="l">
                        <a:spcBef>
                          <a:spcPts val="0"/>
                        </a:spcBef>
                        <a:spcAft>
                          <a:spcPts val="0"/>
                        </a:spcAft>
                        <a:buNone/>
                      </a:pPr>
                      <a:r>
                        <a:rPr lang="en"/>
                        <a:t> $         142,153</a:t>
                      </a:r>
                      <a:endParaRPr/>
                    </a:p>
                  </a:txBody>
                  <a:tcPr marT="91425" marB="91425" marR="91425" marL="91425"/>
                </a:tc>
              </a:tr>
              <a:tr h="381000">
                <a:tc>
                  <a:txBody>
                    <a:bodyPr/>
                    <a:lstStyle/>
                    <a:p>
                      <a:pPr indent="0" lvl="0" marL="0" rtl="0" algn="l">
                        <a:spcBef>
                          <a:spcPts val="0"/>
                        </a:spcBef>
                        <a:spcAft>
                          <a:spcPts val="0"/>
                        </a:spcAft>
                        <a:buNone/>
                      </a:pPr>
                      <a:r>
                        <a:rPr lang="en" sz="1000"/>
                        <a:t>Bsmt Qual_Gd</a:t>
                      </a:r>
                      <a:endParaRPr sz="1000"/>
                    </a:p>
                  </a:txBody>
                  <a:tcPr marT="91425" marB="91425" marR="91425" marL="91425"/>
                </a:tc>
                <a:tc>
                  <a:txBody>
                    <a:bodyPr/>
                    <a:lstStyle/>
                    <a:p>
                      <a:pPr indent="0" lvl="0" marL="0" rtl="0" algn="l">
                        <a:spcBef>
                          <a:spcPts val="0"/>
                        </a:spcBef>
                        <a:spcAft>
                          <a:spcPts val="0"/>
                        </a:spcAft>
                        <a:buNone/>
                      </a:pPr>
                      <a:r>
                        <a:rPr lang="en"/>
                        <a:t> $         201,858</a:t>
                      </a:r>
                      <a:endParaRPr/>
                    </a:p>
                  </a:txBody>
                  <a:tcPr marT="91425" marB="91425" marR="91425" marL="91425"/>
                </a:tc>
              </a:tr>
              <a:tr h="381000">
                <a:tc>
                  <a:txBody>
                    <a:bodyPr/>
                    <a:lstStyle/>
                    <a:p>
                      <a:pPr indent="0" lvl="0" marL="0" rtl="0" algn="l">
                        <a:spcBef>
                          <a:spcPts val="0"/>
                        </a:spcBef>
                        <a:spcAft>
                          <a:spcPts val="0"/>
                        </a:spcAft>
                        <a:buNone/>
                      </a:pPr>
                      <a:r>
                        <a:rPr lang="en" sz="1000"/>
                        <a:t>Kitchen Qual_TA</a:t>
                      </a:r>
                      <a:endParaRPr sz="1000"/>
                    </a:p>
                  </a:txBody>
                  <a:tcPr marT="91425" marB="91425" marR="91425" marL="91425"/>
                </a:tc>
                <a:tc>
                  <a:txBody>
                    <a:bodyPr/>
                    <a:lstStyle/>
                    <a:p>
                      <a:pPr indent="0" lvl="0" marL="0" rtl="0" algn="l">
                        <a:spcBef>
                          <a:spcPts val="0"/>
                        </a:spcBef>
                        <a:spcAft>
                          <a:spcPts val="0"/>
                        </a:spcAft>
                        <a:buNone/>
                      </a:pPr>
                      <a:r>
                        <a:rPr lang="en"/>
                        <a:t> $         139,502</a:t>
                      </a:r>
                      <a:endParaRPr/>
                    </a:p>
                  </a:txBody>
                  <a:tcPr marT="91425" marB="91425" marR="91425" marL="91425"/>
                </a:tc>
              </a:tr>
              <a:tr h="381000">
                <a:tc>
                  <a:txBody>
                    <a:bodyPr/>
                    <a:lstStyle/>
                    <a:p>
                      <a:pPr indent="0" lvl="0" marL="0" rtl="0" algn="l">
                        <a:spcBef>
                          <a:spcPts val="0"/>
                        </a:spcBef>
                        <a:spcAft>
                          <a:spcPts val="0"/>
                        </a:spcAft>
                        <a:buNone/>
                      </a:pPr>
                      <a:r>
                        <a:rPr lang="en" sz="1000"/>
                        <a:t>Neighborhood_Gilbert</a:t>
                      </a:r>
                      <a:endParaRPr sz="1000"/>
                    </a:p>
                  </a:txBody>
                  <a:tcPr marT="91425" marB="91425" marR="91425" marL="91425"/>
                </a:tc>
                <a:tc>
                  <a:txBody>
                    <a:bodyPr/>
                    <a:lstStyle/>
                    <a:p>
                      <a:pPr indent="0" lvl="0" marL="0" rtl="0" algn="l">
                        <a:spcBef>
                          <a:spcPts val="0"/>
                        </a:spcBef>
                        <a:spcAft>
                          <a:spcPts val="0"/>
                        </a:spcAft>
                        <a:buNone/>
                      </a:pPr>
                      <a:r>
                        <a:rPr lang="en"/>
                        <a:t> $         189,228</a:t>
                      </a:r>
                      <a:endParaRPr/>
                    </a:p>
                  </a:txBody>
                  <a:tcPr marT="91425" marB="91425" marR="91425" marL="91425"/>
                </a:tc>
              </a:tr>
              <a:tr h="381000">
                <a:tc>
                  <a:txBody>
                    <a:bodyPr/>
                    <a:lstStyle/>
                    <a:p>
                      <a:pPr indent="0" lvl="0" marL="0" rtl="0" algn="l">
                        <a:spcBef>
                          <a:spcPts val="0"/>
                        </a:spcBef>
                        <a:spcAft>
                          <a:spcPts val="0"/>
                        </a:spcAft>
                        <a:buNone/>
                      </a:pPr>
                      <a:r>
                        <a:rPr lang="en" sz="1000"/>
                        <a:t>Neighborhood_OldTown</a:t>
                      </a:r>
                      <a:endParaRPr sz="1000"/>
                    </a:p>
                  </a:txBody>
                  <a:tcPr marT="91425" marB="91425" marR="91425" marL="91425"/>
                </a:tc>
                <a:tc>
                  <a:txBody>
                    <a:bodyPr/>
                    <a:lstStyle/>
                    <a:p>
                      <a:pPr indent="0" lvl="0" marL="0" rtl="0" algn="l">
                        <a:spcBef>
                          <a:spcPts val="0"/>
                        </a:spcBef>
                        <a:spcAft>
                          <a:spcPts val="0"/>
                        </a:spcAft>
                        <a:buNone/>
                      </a:pPr>
                      <a:r>
                        <a:rPr lang="en"/>
                        <a:t> $         125,276</a:t>
                      </a:r>
                      <a:endParaRPr/>
                    </a:p>
                  </a:txBody>
                  <a:tcPr marT="91425" marB="91425" marR="91425" marL="91425"/>
                </a:tc>
              </a:tr>
            </a:tbl>
          </a:graphicData>
        </a:graphic>
      </p:graphicFrame>
      <p:pic>
        <p:nvPicPr>
          <p:cNvPr id="272" name="Google Shape;272;p36"/>
          <p:cNvPicPr preferRelativeResize="0"/>
          <p:nvPr/>
        </p:nvPicPr>
        <p:blipFill>
          <a:blip r:embed="rId3">
            <a:alphaModFix/>
          </a:blip>
          <a:stretch>
            <a:fillRect/>
          </a:stretch>
        </p:blipFill>
        <p:spPr>
          <a:xfrm>
            <a:off x="150950" y="2571750"/>
            <a:ext cx="707400" cy="707400"/>
          </a:xfrm>
          <a:prstGeom prst="rect">
            <a:avLst/>
          </a:prstGeom>
          <a:noFill/>
          <a:ln>
            <a:noFill/>
          </a:ln>
        </p:spPr>
      </p:pic>
      <p:pic>
        <p:nvPicPr>
          <p:cNvPr id="273" name="Google Shape;273;p36"/>
          <p:cNvPicPr preferRelativeResize="0"/>
          <p:nvPr/>
        </p:nvPicPr>
        <p:blipFill>
          <a:blip r:embed="rId3">
            <a:alphaModFix/>
          </a:blip>
          <a:stretch>
            <a:fillRect/>
          </a:stretch>
        </p:blipFill>
        <p:spPr>
          <a:xfrm rot="10800000">
            <a:off x="8198750" y="2579850"/>
            <a:ext cx="707400" cy="707400"/>
          </a:xfrm>
          <a:prstGeom prst="rect">
            <a:avLst/>
          </a:prstGeom>
          <a:noFill/>
          <a:ln>
            <a:noFill/>
          </a:ln>
        </p:spPr>
      </p:pic>
      <p:sp>
        <p:nvSpPr>
          <p:cNvPr id="274" name="Google Shape;274;p3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Mean SalePrice of Best 10 vs Worst 10 features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8" name="Shape 278"/>
        <p:cNvGrpSpPr/>
        <p:nvPr/>
      </p:nvGrpSpPr>
      <p:grpSpPr>
        <a:xfrm>
          <a:off x="0" y="0"/>
          <a:ext cx="0" cy="0"/>
          <a:chOff x="0" y="0"/>
          <a:chExt cx="0" cy="0"/>
        </a:xfrm>
      </p:grpSpPr>
      <p:sp>
        <p:nvSpPr>
          <p:cNvPr id="279" name="Google Shape;279;p3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Recommendation</a:t>
            </a:r>
            <a:endParaRPr/>
          </a:p>
        </p:txBody>
      </p:sp>
      <p:sp>
        <p:nvSpPr>
          <p:cNvPr id="280" name="Google Shape;280;p37"/>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To provide accurate house saleprices, focus on collecting data for these 14 features (</a:t>
            </a:r>
            <a:r>
              <a:rPr lang="en"/>
              <a:t>consolidated from the 20 features</a:t>
            </a:r>
            <a:r>
              <a:rPr lang="en"/>
              <a:t>)</a:t>
            </a:r>
            <a:endParaRPr/>
          </a:p>
          <a:p>
            <a:pPr indent="0" lvl="0" marL="457200" rtl="0" algn="l">
              <a:spcBef>
                <a:spcPts val="1600"/>
              </a:spcBef>
              <a:spcAft>
                <a:spcPts val="1600"/>
              </a:spcAft>
              <a:buNone/>
            </a:pPr>
            <a:r>
              <a:t/>
            </a:r>
            <a:endParaRPr/>
          </a:p>
        </p:txBody>
      </p:sp>
      <p:graphicFrame>
        <p:nvGraphicFramePr>
          <p:cNvPr id="281" name="Google Shape;281;p37"/>
          <p:cNvGraphicFramePr/>
          <p:nvPr/>
        </p:nvGraphicFramePr>
        <p:xfrm>
          <a:off x="1398750" y="2061795"/>
          <a:ext cx="3000000" cy="3000000"/>
        </p:xfrm>
        <a:graphic>
          <a:graphicData uri="http://schemas.openxmlformats.org/drawingml/2006/table">
            <a:tbl>
              <a:tblPr>
                <a:noFill/>
                <a:tableStyleId>{B64D59CA-7F1A-4632-95D0-F42C4F80F2AA}</a:tableStyleId>
              </a:tblPr>
              <a:tblGrid>
                <a:gridCol w="382850"/>
                <a:gridCol w="1832650"/>
              </a:tblGrid>
              <a:tr h="291250">
                <a:tc>
                  <a:txBody>
                    <a:bodyPr/>
                    <a:lstStyle/>
                    <a:p>
                      <a:pPr indent="0" lvl="0" marL="0" rtl="0" algn="l">
                        <a:spcBef>
                          <a:spcPts val="0"/>
                        </a:spcBef>
                        <a:spcAft>
                          <a:spcPts val="0"/>
                        </a:spcAft>
                        <a:buNone/>
                      </a:pPr>
                      <a:r>
                        <a:rPr lang="en" sz="1000"/>
                        <a:t>1</a:t>
                      </a:r>
                      <a:endParaRPr sz="1000"/>
                    </a:p>
                  </a:txBody>
                  <a:tcPr marT="91425" marB="91425" marR="91425" marL="91425"/>
                </a:tc>
                <a:tc>
                  <a:txBody>
                    <a:bodyPr/>
                    <a:lstStyle/>
                    <a:p>
                      <a:pPr indent="0" lvl="0" marL="0" rtl="0" algn="l">
                        <a:spcBef>
                          <a:spcPts val="0"/>
                        </a:spcBef>
                        <a:spcAft>
                          <a:spcPts val="0"/>
                        </a:spcAft>
                        <a:buNone/>
                      </a:pPr>
                      <a:r>
                        <a:rPr lang="en" sz="1000"/>
                        <a:t>Neighborhood</a:t>
                      </a:r>
                      <a:endParaRPr sz="1000"/>
                    </a:p>
                  </a:txBody>
                  <a:tcPr marT="91425" marB="91425" marR="91425" marL="91425"/>
                </a:tc>
              </a:tr>
              <a:tr h="234000">
                <a:tc>
                  <a:txBody>
                    <a:bodyPr/>
                    <a:lstStyle/>
                    <a:p>
                      <a:pPr indent="0" lvl="0" marL="0" rtl="0" algn="l">
                        <a:spcBef>
                          <a:spcPts val="0"/>
                        </a:spcBef>
                        <a:spcAft>
                          <a:spcPts val="0"/>
                        </a:spcAft>
                        <a:buNone/>
                      </a:pPr>
                      <a:r>
                        <a:rPr lang="en" sz="1000"/>
                        <a:t>2</a:t>
                      </a:r>
                      <a:endParaRPr sz="1000"/>
                    </a:p>
                  </a:txBody>
                  <a:tcPr marT="91425" marB="91425" marR="91425" marL="91425"/>
                </a:tc>
                <a:tc>
                  <a:txBody>
                    <a:bodyPr/>
                    <a:lstStyle/>
                    <a:p>
                      <a:pPr indent="0" lvl="0" marL="0" rtl="0" algn="l">
                        <a:spcBef>
                          <a:spcPts val="0"/>
                        </a:spcBef>
                        <a:spcAft>
                          <a:spcPts val="0"/>
                        </a:spcAft>
                        <a:buNone/>
                      </a:pPr>
                      <a:r>
                        <a:rPr lang="en" sz="1000"/>
                        <a:t>Roof Matl</a:t>
                      </a:r>
                      <a:endParaRPr sz="1000"/>
                    </a:p>
                  </a:txBody>
                  <a:tcPr marT="91425" marB="91425" marR="91425" marL="91425"/>
                </a:tc>
              </a:tr>
              <a:tr h="291250">
                <a:tc>
                  <a:txBody>
                    <a:bodyPr/>
                    <a:lstStyle/>
                    <a:p>
                      <a:pPr indent="0" lvl="0" marL="0" rtl="0" algn="l">
                        <a:spcBef>
                          <a:spcPts val="0"/>
                        </a:spcBef>
                        <a:spcAft>
                          <a:spcPts val="0"/>
                        </a:spcAft>
                        <a:buNone/>
                      </a:pPr>
                      <a:r>
                        <a:rPr lang="en" sz="1000"/>
                        <a:t>3</a:t>
                      </a:r>
                      <a:endParaRPr sz="1000"/>
                    </a:p>
                  </a:txBody>
                  <a:tcPr marT="91425" marB="91425" marR="91425" marL="91425"/>
                </a:tc>
                <a:tc>
                  <a:txBody>
                    <a:bodyPr/>
                    <a:lstStyle/>
                    <a:p>
                      <a:pPr indent="0" lvl="0" marL="0" rtl="0" algn="l">
                        <a:spcBef>
                          <a:spcPts val="0"/>
                        </a:spcBef>
                        <a:spcAft>
                          <a:spcPts val="0"/>
                        </a:spcAft>
                        <a:buNone/>
                      </a:pPr>
                      <a:r>
                        <a:rPr lang="en" sz="1000"/>
                        <a:t>Garage Qual</a:t>
                      </a:r>
                      <a:endParaRPr sz="1000"/>
                    </a:p>
                  </a:txBody>
                  <a:tcPr marT="91425" marB="91425" marR="91425" marL="91425"/>
                </a:tc>
              </a:tr>
              <a:tr h="291250">
                <a:tc>
                  <a:txBody>
                    <a:bodyPr/>
                    <a:lstStyle/>
                    <a:p>
                      <a:pPr indent="0" lvl="0" marL="0" rtl="0" algn="l">
                        <a:spcBef>
                          <a:spcPts val="0"/>
                        </a:spcBef>
                        <a:spcAft>
                          <a:spcPts val="0"/>
                        </a:spcAft>
                        <a:buNone/>
                      </a:pPr>
                      <a:r>
                        <a:rPr lang="en" sz="1000"/>
                        <a:t>4</a:t>
                      </a:r>
                      <a:endParaRPr sz="1000"/>
                    </a:p>
                  </a:txBody>
                  <a:tcPr marT="91425" marB="91425" marR="91425" marL="91425"/>
                </a:tc>
                <a:tc>
                  <a:txBody>
                    <a:bodyPr/>
                    <a:lstStyle/>
                    <a:p>
                      <a:pPr indent="0" lvl="0" marL="0" rtl="0" algn="l">
                        <a:spcBef>
                          <a:spcPts val="0"/>
                        </a:spcBef>
                        <a:spcAft>
                          <a:spcPts val="0"/>
                        </a:spcAft>
                        <a:buNone/>
                      </a:pPr>
                      <a:r>
                        <a:rPr lang="en" sz="1000"/>
                        <a:t>Total Bsmt SF</a:t>
                      </a:r>
                      <a:endParaRPr sz="1000"/>
                    </a:p>
                  </a:txBody>
                  <a:tcPr marT="91425" marB="91425" marR="91425" marL="91425"/>
                </a:tc>
              </a:tr>
              <a:tr h="291250">
                <a:tc>
                  <a:txBody>
                    <a:bodyPr/>
                    <a:lstStyle/>
                    <a:p>
                      <a:pPr indent="0" lvl="0" marL="0" rtl="0" algn="l">
                        <a:spcBef>
                          <a:spcPts val="0"/>
                        </a:spcBef>
                        <a:spcAft>
                          <a:spcPts val="0"/>
                        </a:spcAft>
                        <a:buNone/>
                      </a:pPr>
                      <a:r>
                        <a:rPr lang="en" sz="1000"/>
                        <a:t>5</a:t>
                      </a:r>
                      <a:endParaRPr sz="1000"/>
                    </a:p>
                  </a:txBody>
                  <a:tcPr marT="91425" marB="91425" marR="91425" marL="91425"/>
                </a:tc>
                <a:tc>
                  <a:txBody>
                    <a:bodyPr/>
                    <a:lstStyle/>
                    <a:p>
                      <a:pPr indent="0" lvl="0" marL="0" rtl="0" algn="l">
                        <a:spcBef>
                          <a:spcPts val="0"/>
                        </a:spcBef>
                        <a:spcAft>
                          <a:spcPts val="0"/>
                        </a:spcAft>
                        <a:buNone/>
                      </a:pPr>
                      <a:r>
                        <a:rPr lang="en" sz="1000"/>
                        <a:t>Kitchen Qual</a:t>
                      </a:r>
                      <a:endParaRPr sz="1000"/>
                    </a:p>
                  </a:txBody>
                  <a:tcPr marT="91425" marB="91425" marR="91425" marL="91425">
                    <a:lnB cap="flat" cmpd="sng" w="9525">
                      <a:solidFill>
                        <a:srgbClr val="9E9E9E"/>
                      </a:solidFill>
                      <a:prstDash val="solid"/>
                      <a:round/>
                      <a:headEnd len="sm" w="sm" type="none"/>
                      <a:tailEnd len="sm" w="sm" type="none"/>
                    </a:lnB>
                  </a:tcPr>
                </a:tc>
              </a:tr>
              <a:tr h="291250">
                <a:tc>
                  <a:txBody>
                    <a:bodyPr/>
                    <a:lstStyle/>
                    <a:p>
                      <a:pPr indent="0" lvl="0" marL="0" rtl="0" algn="l">
                        <a:spcBef>
                          <a:spcPts val="0"/>
                        </a:spcBef>
                        <a:spcAft>
                          <a:spcPts val="0"/>
                        </a:spcAft>
                        <a:buNone/>
                      </a:pPr>
                      <a:r>
                        <a:rPr lang="en" sz="1000"/>
                        <a:t>6</a:t>
                      </a:r>
                      <a:endParaRPr sz="10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1000"/>
                        <a:t>Exter Qual</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91250">
                <a:tc>
                  <a:txBody>
                    <a:bodyPr/>
                    <a:lstStyle/>
                    <a:p>
                      <a:pPr indent="0" lvl="0" marL="0" rtl="0" algn="l">
                        <a:spcBef>
                          <a:spcPts val="0"/>
                        </a:spcBef>
                        <a:spcAft>
                          <a:spcPts val="0"/>
                        </a:spcAft>
                        <a:buNone/>
                      </a:pPr>
                      <a:r>
                        <a:rPr lang="en" sz="1000"/>
                        <a:t>7</a:t>
                      </a:r>
                      <a:endParaRPr sz="10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1000"/>
                        <a:t>Garage Type</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graphicFrame>
        <p:nvGraphicFramePr>
          <p:cNvPr id="282" name="Google Shape;282;p37"/>
          <p:cNvGraphicFramePr/>
          <p:nvPr/>
        </p:nvGraphicFramePr>
        <p:xfrm>
          <a:off x="5543125" y="2061795"/>
          <a:ext cx="3000000" cy="3000000"/>
        </p:xfrm>
        <a:graphic>
          <a:graphicData uri="http://schemas.openxmlformats.org/drawingml/2006/table">
            <a:tbl>
              <a:tblPr>
                <a:noFill/>
                <a:tableStyleId>{B64D59CA-7F1A-4632-95D0-F42C4F80F2AA}</a:tableStyleId>
              </a:tblPr>
              <a:tblGrid>
                <a:gridCol w="382850"/>
                <a:gridCol w="1832650"/>
              </a:tblGrid>
              <a:tr h="291250">
                <a:tc>
                  <a:txBody>
                    <a:bodyPr/>
                    <a:lstStyle/>
                    <a:p>
                      <a:pPr indent="0" lvl="0" marL="0" rtl="0" algn="l">
                        <a:spcBef>
                          <a:spcPts val="0"/>
                        </a:spcBef>
                        <a:spcAft>
                          <a:spcPts val="0"/>
                        </a:spcAft>
                        <a:buNone/>
                      </a:pPr>
                      <a:r>
                        <a:rPr lang="en" sz="1000"/>
                        <a:t>8</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000"/>
                        <a:t>Bsmt Exposure</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91250">
                <a:tc>
                  <a:txBody>
                    <a:bodyPr/>
                    <a:lstStyle/>
                    <a:p>
                      <a:pPr indent="0" lvl="0" marL="0" rtl="0" algn="l">
                        <a:spcBef>
                          <a:spcPts val="0"/>
                        </a:spcBef>
                        <a:spcAft>
                          <a:spcPts val="0"/>
                        </a:spcAft>
                        <a:buNone/>
                      </a:pPr>
                      <a:r>
                        <a:rPr lang="en" sz="1000"/>
                        <a:t>9</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000"/>
                        <a:t>Functional</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91250">
                <a:tc>
                  <a:txBody>
                    <a:bodyPr/>
                    <a:lstStyle/>
                    <a:p>
                      <a:pPr indent="0" lvl="0" marL="0" rtl="0" algn="l">
                        <a:spcBef>
                          <a:spcPts val="0"/>
                        </a:spcBef>
                        <a:spcAft>
                          <a:spcPts val="0"/>
                        </a:spcAft>
                        <a:buNone/>
                      </a:pPr>
                      <a:r>
                        <a:rPr lang="en" sz="1000"/>
                        <a:t>10</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sz="1000"/>
                        <a:t>Heating QC</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91250">
                <a:tc>
                  <a:txBody>
                    <a:bodyPr/>
                    <a:lstStyle/>
                    <a:p>
                      <a:pPr indent="0" lvl="0" marL="0" rtl="0" algn="l">
                        <a:spcBef>
                          <a:spcPts val="0"/>
                        </a:spcBef>
                        <a:spcAft>
                          <a:spcPts val="0"/>
                        </a:spcAft>
                        <a:buNone/>
                      </a:pPr>
                      <a:r>
                        <a:rPr lang="en" sz="1000"/>
                        <a:t>11</a:t>
                      </a:r>
                      <a:endParaRPr sz="1000"/>
                    </a:p>
                  </a:txBody>
                  <a:tcPr marT="91425" marB="91425" marR="91425" marL="91425">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tcPr>
                </a:tc>
                <a:tc>
                  <a:txBody>
                    <a:bodyPr/>
                    <a:lstStyle/>
                    <a:p>
                      <a:pPr indent="0" lvl="0" marL="0" rtl="0" algn="l">
                        <a:spcBef>
                          <a:spcPts val="0"/>
                        </a:spcBef>
                        <a:spcAft>
                          <a:spcPts val="0"/>
                        </a:spcAft>
                        <a:buNone/>
                      </a:pPr>
                      <a:r>
                        <a:rPr lang="en" sz="1000"/>
                        <a:t>MS Zoning</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91250">
                <a:tc>
                  <a:txBody>
                    <a:bodyPr/>
                    <a:lstStyle/>
                    <a:p>
                      <a:pPr indent="0" lvl="0" marL="0" rtl="0" algn="l">
                        <a:spcBef>
                          <a:spcPts val="0"/>
                        </a:spcBef>
                        <a:spcAft>
                          <a:spcPts val="0"/>
                        </a:spcAft>
                        <a:buNone/>
                      </a:pPr>
                      <a:r>
                        <a:rPr lang="en" sz="1000"/>
                        <a:t>12</a:t>
                      </a:r>
                      <a:endParaRPr sz="10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1000"/>
                        <a:t>Heating</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91250">
                <a:tc>
                  <a:txBody>
                    <a:bodyPr/>
                    <a:lstStyle/>
                    <a:p>
                      <a:pPr indent="0" lvl="0" marL="0" rtl="0" algn="l">
                        <a:spcBef>
                          <a:spcPts val="0"/>
                        </a:spcBef>
                        <a:spcAft>
                          <a:spcPts val="0"/>
                        </a:spcAft>
                        <a:buNone/>
                      </a:pPr>
                      <a:r>
                        <a:rPr lang="en" sz="1000"/>
                        <a:t>13</a:t>
                      </a:r>
                      <a:endParaRPr sz="10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1000"/>
                        <a:t>Bsmt Unf SF</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r h="291250">
                <a:tc>
                  <a:txBody>
                    <a:bodyPr/>
                    <a:lstStyle/>
                    <a:p>
                      <a:pPr indent="0" lvl="0" marL="0" rtl="0" algn="l">
                        <a:spcBef>
                          <a:spcPts val="0"/>
                        </a:spcBef>
                        <a:spcAft>
                          <a:spcPts val="0"/>
                        </a:spcAft>
                        <a:buNone/>
                      </a:pPr>
                      <a:r>
                        <a:rPr lang="en" sz="1000"/>
                        <a:t>14</a:t>
                      </a:r>
                      <a:endParaRPr sz="1000"/>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sz="1000"/>
                        <a:t>Bsmt Qual</a:t>
                      </a:r>
                      <a:endParaRPr sz="10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6" name="Shape 286"/>
        <p:cNvGrpSpPr/>
        <p:nvPr/>
      </p:nvGrpSpPr>
      <p:grpSpPr>
        <a:xfrm>
          <a:off x="0" y="0"/>
          <a:ext cx="0" cy="0"/>
          <a:chOff x="0" y="0"/>
          <a:chExt cx="0" cy="0"/>
        </a:xfrm>
      </p:grpSpPr>
      <p:sp>
        <p:nvSpPr>
          <p:cNvPr id="287" name="Google Shape;287;p3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t>
            </a:r>
            <a:r>
              <a:rPr lang="en"/>
              <a:t>uture work</a:t>
            </a:r>
            <a:endParaRPr/>
          </a:p>
        </p:txBody>
      </p:sp>
      <p:sp>
        <p:nvSpPr>
          <p:cNvPr id="288" name="Google Shape;288;p38"/>
          <p:cNvSpPr txBox="1"/>
          <p:nvPr>
            <p:ph idx="1" type="body"/>
          </p:nvPr>
        </p:nvSpPr>
        <p:spPr>
          <a:xfrm>
            <a:off x="311700" y="1266325"/>
            <a:ext cx="8520600" cy="33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Extra features we could include in future:</a:t>
            </a:r>
            <a:endParaRPr/>
          </a:p>
          <a:p>
            <a:pPr indent="-342900" lvl="0" marL="457200" rtl="0" algn="l">
              <a:spcBef>
                <a:spcPts val="1600"/>
              </a:spcBef>
              <a:spcAft>
                <a:spcPts val="0"/>
              </a:spcAft>
              <a:buSzPts val="1800"/>
              <a:buChar char="●"/>
            </a:pPr>
            <a:r>
              <a:rPr lang="en"/>
              <a:t>Schools, amenities, expressways, factories/employment centres, major towns within a certain radius</a:t>
            </a:r>
            <a:endParaRPr/>
          </a:p>
          <a:p>
            <a:pPr indent="-342900" lvl="0" marL="457200" rtl="0" algn="l">
              <a:spcBef>
                <a:spcPts val="0"/>
              </a:spcBef>
              <a:spcAft>
                <a:spcPts val="0"/>
              </a:spcAft>
              <a:buSzPts val="1800"/>
              <a:buChar char="●"/>
            </a:pPr>
            <a:r>
              <a:rPr lang="en"/>
              <a:t>Vicinity to Iowa State University</a:t>
            </a:r>
            <a:r>
              <a:rPr lang="en"/>
              <a:t> (largest employer)</a:t>
            </a:r>
            <a:endParaRPr/>
          </a:p>
          <a:p>
            <a:pPr indent="-342900" lvl="0" marL="457200" rtl="0" algn="l">
              <a:spcBef>
                <a:spcPts val="0"/>
              </a:spcBef>
              <a:spcAft>
                <a:spcPts val="0"/>
              </a:spcAft>
              <a:buSzPts val="1800"/>
              <a:buChar char="●"/>
            </a:pPr>
            <a:r>
              <a:rPr lang="en"/>
              <a:t>Air quality (eg. NOx levels) in the region</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 name="Shape 77"/>
        <p:cNvGrpSpPr/>
        <p:nvPr/>
      </p:nvGrpSpPr>
      <p:grpSpPr>
        <a:xfrm>
          <a:off x="0" y="0"/>
          <a:ext cx="0" cy="0"/>
          <a:chOff x="0" y="0"/>
          <a:chExt cx="0" cy="0"/>
        </a:xfrm>
      </p:grpSpPr>
      <p:sp>
        <p:nvSpPr>
          <p:cNvPr id="78" name="Google Shape;78;p15"/>
          <p:cNvSpPr txBox="1"/>
          <p:nvPr>
            <p:ph type="title"/>
          </p:nvPr>
        </p:nvSpPr>
        <p:spPr>
          <a:xfrm>
            <a:off x="311700" y="3688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City of Ames</a:t>
            </a:r>
            <a:endParaRPr/>
          </a:p>
        </p:txBody>
      </p:sp>
      <p:pic>
        <p:nvPicPr>
          <p:cNvPr id="79" name="Google Shape;79;p15"/>
          <p:cNvPicPr preferRelativeResize="0"/>
          <p:nvPr/>
        </p:nvPicPr>
        <p:blipFill>
          <a:blip r:embed="rId3">
            <a:alphaModFix/>
          </a:blip>
          <a:stretch>
            <a:fillRect/>
          </a:stretch>
        </p:blipFill>
        <p:spPr>
          <a:xfrm>
            <a:off x="582175" y="1017725"/>
            <a:ext cx="4876260" cy="3820976"/>
          </a:xfrm>
          <a:prstGeom prst="rect">
            <a:avLst/>
          </a:prstGeom>
          <a:noFill/>
          <a:ln>
            <a:noFill/>
          </a:ln>
        </p:spPr>
      </p:pic>
      <p:sp>
        <p:nvSpPr>
          <p:cNvPr id="80" name="Google Shape;80;p15"/>
          <p:cNvSpPr txBox="1"/>
          <p:nvPr/>
        </p:nvSpPr>
        <p:spPr>
          <a:xfrm>
            <a:off x="5735950" y="1150700"/>
            <a:ext cx="3040200" cy="3716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solidFill>
                  <a:schemeClr val="dk1"/>
                </a:solidFill>
              </a:rPr>
              <a:t>P</a:t>
            </a:r>
            <a:r>
              <a:rPr lang="en" sz="1800">
                <a:solidFill>
                  <a:schemeClr val="dk1"/>
                </a:solidFill>
              </a:rPr>
              <a:t>opulation largely comprised of the Iowa State University population. University is also the largest employer.</a:t>
            </a:r>
            <a:endParaRPr sz="1800"/>
          </a:p>
          <a:p>
            <a:pPr indent="-342900" lvl="0" marL="457200" rtl="0" algn="l">
              <a:spcBef>
                <a:spcPts val="0"/>
              </a:spcBef>
              <a:spcAft>
                <a:spcPts val="0"/>
              </a:spcAft>
              <a:buSzPts val="1800"/>
              <a:buChar char="●"/>
            </a:pPr>
            <a:r>
              <a:rPr lang="en" sz="1800"/>
              <a:t>The areas annexed by the city has been growing slowly over the years.</a:t>
            </a:r>
            <a:endParaRPr sz="1800"/>
          </a:p>
        </p:txBody>
      </p:sp>
      <p:sp>
        <p:nvSpPr>
          <p:cNvPr id="81" name="Google Shape;81;p15"/>
          <p:cNvSpPr txBox="1"/>
          <p:nvPr/>
        </p:nvSpPr>
        <p:spPr>
          <a:xfrm>
            <a:off x="6592625" y="4316050"/>
            <a:ext cx="2394600" cy="70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Source: </a:t>
            </a:r>
            <a:r>
              <a:rPr lang="en" u="sng">
                <a:solidFill>
                  <a:schemeClr val="hlink"/>
                </a:solidFill>
                <a:latin typeface="Open Sans"/>
                <a:ea typeface="Open Sans"/>
                <a:cs typeface="Open Sans"/>
                <a:sym typeface="Open Sans"/>
                <a:hlinkClick r:id="rId4"/>
              </a:rPr>
              <a:t>City of Ames</a:t>
            </a:r>
            <a:endParaRPr>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a:t>
            </a:r>
            <a:endParaRPr/>
          </a:p>
        </p:txBody>
      </p:sp>
      <p:sp>
        <p:nvSpPr>
          <p:cNvPr id="87" name="Google Shape;87;p16"/>
          <p:cNvSpPr txBox="1"/>
          <p:nvPr>
            <p:ph idx="1" type="body"/>
          </p:nvPr>
        </p:nvSpPr>
        <p:spPr>
          <a:xfrm>
            <a:off x="311700" y="1266175"/>
            <a:ext cx="3999900" cy="3302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Data from the </a:t>
            </a:r>
            <a:r>
              <a:rPr lang="en" sz="1800"/>
              <a:t>Ames City Assessor</a:t>
            </a:r>
            <a:endParaRPr sz="1800"/>
          </a:p>
          <a:p>
            <a:pPr indent="-342900" lvl="0" marL="457200" rtl="0" algn="l">
              <a:spcBef>
                <a:spcPts val="0"/>
              </a:spcBef>
              <a:spcAft>
                <a:spcPts val="0"/>
              </a:spcAft>
              <a:buSzPts val="1800"/>
              <a:buChar char="●"/>
            </a:pPr>
            <a:r>
              <a:rPr lang="en" sz="1800"/>
              <a:t>Collated from surveys filled in by home buyers</a:t>
            </a:r>
            <a:endParaRPr sz="1800"/>
          </a:p>
          <a:p>
            <a:pPr indent="-342900" lvl="0" marL="457200" rtl="0" algn="l">
              <a:spcBef>
                <a:spcPts val="0"/>
              </a:spcBef>
              <a:spcAft>
                <a:spcPts val="0"/>
              </a:spcAft>
              <a:buSzPts val="1800"/>
              <a:buChar char="●"/>
            </a:pPr>
            <a:r>
              <a:rPr lang="en" sz="1800"/>
              <a:t>Obtained by Dean De Cock, of Truman State University</a:t>
            </a:r>
            <a:endParaRPr sz="1800"/>
          </a:p>
          <a:p>
            <a:pPr indent="-342900" lvl="0" marL="457200" rtl="0" algn="l">
              <a:spcBef>
                <a:spcPts val="0"/>
              </a:spcBef>
              <a:spcAft>
                <a:spcPts val="0"/>
              </a:spcAft>
              <a:buSzPts val="1800"/>
              <a:buChar char="●"/>
            </a:pPr>
            <a:r>
              <a:rPr lang="en" sz="1800"/>
              <a:t>Accessed on Kaggle</a:t>
            </a:r>
            <a:endParaRPr sz="1800"/>
          </a:p>
        </p:txBody>
      </p:sp>
      <p:pic>
        <p:nvPicPr>
          <p:cNvPr id="88" name="Google Shape;88;p16"/>
          <p:cNvPicPr preferRelativeResize="0"/>
          <p:nvPr/>
        </p:nvPicPr>
        <p:blipFill>
          <a:blip r:embed="rId3">
            <a:alphaModFix/>
          </a:blip>
          <a:stretch>
            <a:fillRect/>
          </a:stretch>
        </p:blipFill>
        <p:spPr>
          <a:xfrm>
            <a:off x="4464000" y="1304825"/>
            <a:ext cx="4527600" cy="2625689"/>
          </a:xfrm>
          <a:prstGeom prst="rect">
            <a:avLst/>
          </a:prstGeom>
          <a:noFill/>
          <a:ln>
            <a:noFill/>
          </a:ln>
        </p:spPr>
      </p:pic>
      <p:sp>
        <p:nvSpPr>
          <p:cNvPr id="89" name="Google Shape;89;p16"/>
          <p:cNvSpPr txBox="1"/>
          <p:nvPr/>
        </p:nvSpPr>
        <p:spPr>
          <a:xfrm>
            <a:off x="6269850" y="4204250"/>
            <a:ext cx="2471400" cy="36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4"/>
              </a:rPr>
              <a:t>City of Ames</a:t>
            </a:r>
            <a:endParaRPr>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3" name="Shape 93"/>
        <p:cNvGrpSpPr/>
        <p:nvPr/>
      </p:nvGrpSpPr>
      <p:grpSpPr>
        <a:xfrm>
          <a:off x="0" y="0"/>
          <a:ext cx="0" cy="0"/>
          <a:chOff x="0" y="0"/>
          <a:chExt cx="0" cy="0"/>
        </a:xfrm>
      </p:grpSpPr>
      <p:sp>
        <p:nvSpPr>
          <p:cNvPr id="94" name="Google Shape;94;p1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Cleaning</a:t>
            </a:r>
            <a:endParaRPr/>
          </a:p>
        </p:txBody>
      </p:sp>
      <p:grpSp>
        <p:nvGrpSpPr>
          <p:cNvPr id="95" name="Google Shape;95;p17"/>
          <p:cNvGrpSpPr/>
          <p:nvPr/>
        </p:nvGrpSpPr>
        <p:grpSpPr>
          <a:xfrm>
            <a:off x="1472973" y="1204925"/>
            <a:ext cx="5792287" cy="3791759"/>
            <a:chOff x="1472973" y="1204925"/>
            <a:chExt cx="5792287" cy="3791759"/>
          </a:xfrm>
        </p:grpSpPr>
        <p:grpSp>
          <p:nvGrpSpPr>
            <p:cNvPr id="96" name="Google Shape;96;p17"/>
            <p:cNvGrpSpPr/>
            <p:nvPr/>
          </p:nvGrpSpPr>
          <p:grpSpPr>
            <a:xfrm>
              <a:off x="1472973" y="1204925"/>
              <a:ext cx="5792287" cy="856684"/>
              <a:chOff x="741508" y="1504381"/>
              <a:chExt cx="4124092" cy="1318381"/>
            </a:xfrm>
          </p:grpSpPr>
          <p:sp>
            <p:nvSpPr>
              <p:cNvPr id="97" name="Google Shape;97;p17"/>
              <p:cNvSpPr/>
              <p:nvPr/>
            </p:nvSpPr>
            <p:spPr>
              <a:xfrm>
                <a:off x="762157" y="1504381"/>
                <a:ext cx="1437000" cy="7074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Ordinal</a:t>
                </a:r>
                <a:endParaRPr b="1" sz="1800"/>
              </a:p>
            </p:txBody>
          </p:sp>
          <p:sp>
            <p:nvSpPr>
              <p:cNvPr id="98" name="Google Shape;98;p17"/>
              <p:cNvSpPr/>
              <p:nvPr/>
            </p:nvSpPr>
            <p:spPr>
              <a:xfrm>
                <a:off x="2315875" y="1640800"/>
                <a:ext cx="1071600" cy="467700"/>
              </a:xfrm>
              <a:prstGeom prst="rightArrow">
                <a:avLst>
                  <a:gd fmla="val 50000" name="adj1"/>
                  <a:gd fmla="val 50000" name="adj2"/>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7"/>
              <p:cNvSpPr txBox="1"/>
              <p:nvPr/>
            </p:nvSpPr>
            <p:spPr>
              <a:xfrm>
                <a:off x="741508" y="2267462"/>
                <a:ext cx="1853100" cy="55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Open Sans"/>
                    <a:ea typeface="Open Sans"/>
                    <a:cs typeface="Open Sans"/>
                    <a:sym typeface="Open Sans"/>
                  </a:rPr>
                  <a:t>E.g. Ex, Gd, TA, Fa, Po, NA</a:t>
                </a:r>
                <a:endParaRPr>
                  <a:latin typeface="Open Sans"/>
                  <a:ea typeface="Open Sans"/>
                  <a:cs typeface="Open Sans"/>
                  <a:sym typeface="Open Sans"/>
                </a:endParaRPr>
              </a:p>
            </p:txBody>
          </p:sp>
          <p:sp>
            <p:nvSpPr>
              <p:cNvPr id="100" name="Google Shape;100;p17"/>
              <p:cNvSpPr/>
              <p:nvPr/>
            </p:nvSpPr>
            <p:spPr>
              <a:xfrm>
                <a:off x="3504200" y="1504400"/>
                <a:ext cx="1285800" cy="7074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Numbers</a:t>
                </a:r>
                <a:endParaRPr b="1" sz="1800"/>
              </a:p>
            </p:txBody>
          </p:sp>
          <p:sp>
            <p:nvSpPr>
              <p:cNvPr id="101" name="Google Shape;101;p17"/>
              <p:cNvSpPr txBox="1"/>
              <p:nvPr/>
            </p:nvSpPr>
            <p:spPr>
              <a:xfrm>
                <a:off x="3428600" y="2267457"/>
                <a:ext cx="1437000" cy="5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E.g. 5, 4, 3, 2, 1, 0</a:t>
                </a:r>
                <a:endParaRPr>
                  <a:latin typeface="Open Sans"/>
                  <a:ea typeface="Open Sans"/>
                  <a:cs typeface="Open Sans"/>
                  <a:sym typeface="Open Sans"/>
                </a:endParaRPr>
              </a:p>
            </p:txBody>
          </p:sp>
        </p:grpSp>
        <p:grpSp>
          <p:nvGrpSpPr>
            <p:cNvPr id="102" name="Google Shape;102;p17"/>
            <p:cNvGrpSpPr/>
            <p:nvPr/>
          </p:nvGrpSpPr>
          <p:grpSpPr>
            <a:xfrm>
              <a:off x="1501974" y="2097775"/>
              <a:ext cx="5657106" cy="892859"/>
              <a:chOff x="762157" y="1504381"/>
              <a:chExt cx="4027843" cy="1374052"/>
            </a:xfrm>
          </p:grpSpPr>
          <p:sp>
            <p:nvSpPr>
              <p:cNvPr id="103" name="Google Shape;103;p17"/>
              <p:cNvSpPr/>
              <p:nvPr/>
            </p:nvSpPr>
            <p:spPr>
              <a:xfrm>
                <a:off x="762157" y="1504381"/>
                <a:ext cx="1437000" cy="7074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Missing Values</a:t>
                </a:r>
                <a:endParaRPr b="1" sz="1800"/>
              </a:p>
            </p:txBody>
          </p:sp>
          <p:sp>
            <p:nvSpPr>
              <p:cNvPr id="104" name="Google Shape;104;p17"/>
              <p:cNvSpPr/>
              <p:nvPr/>
            </p:nvSpPr>
            <p:spPr>
              <a:xfrm>
                <a:off x="2315875" y="1640800"/>
                <a:ext cx="1071600" cy="467700"/>
              </a:xfrm>
              <a:prstGeom prst="rightArrow">
                <a:avLst>
                  <a:gd fmla="val 50000" name="adj1"/>
                  <a:gd fmla="val 50000" name="adj2"/>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7"/>
              <p:cNvSpPr txBox="1"/>
              <p:nvPr/>
            </p:nvSpPr>
            <p:spPr>
              <a:xfrm>
                <a:off x="1339072" y="2323133"/>
                <a:ext cx="3025200" cy="5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House does not have this attribute</a:t>
                </a:r>
                <a:endParaRPr>
                  <a:latin typeface="Open Sans"/>
                  <a:ea typeface="Open Sans"/>
                  <a:cs typeface="Open Sans"/>
                  <a:sym typeface="Open Sans"/>
                </a:endParaRPr>
              </a:p>
            </p:txBody>
          </p:sp>
          <p:sp>
            <p:nvSpPr>
              <p:cNvPr id="106" name="Google Shape;106;p17"/>
              <p:cNvSpPr/>
              <p:nvPr/>
            </p:nvSpPr>
            <p:spPr>
              <a:xfrm>
                <a:off x="3504200" y="1504400"/>
                <a:ext cx="1285800" cy="7074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Impute 0 / ‘None’</a:t>
                </a:r>
                <a:endParaRPr b="1"/>
              </a:p>
            </p:txBody>
          </p:sp>
        </p:grpSp>
        <p:grpSp>
          <p:nvGrpSpPr>
            <p:cNvPr id="107" name="Google Shape;107;p17"/>
            <p:cNvGrpSpPr/>
            <p:nvPr/>
          </p:nvGrpSpPr>
          <p:grpSpPr>
            <a:xfrm>
              <a:off x="1487478" y="3045725"/>
              <a:ext cx="5686102" cy="892859"/>
              <a:chOff x="741511" y="1504381"/>
              <a:chExt cx="4048489" cy="1374052"/>
            </a:xfrm>
          </p:grpSpPr>
          <p:sp>
            <p:nvSpPr>
              <p:cNvPr id="108" name="Google Shape;108;p17"/>
              <p:cNvSpPr/>
              <p:nvPr/>
            </p:nvSpPr>
            <p:spPr>
              <a:xfrm>
                <a:off x="762157" y="1504381"/>
                <a:ext cx="1437000" cy="7074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Outliers</a:t>
                </a:r>
                <a:endParaRPr b="1" sz="1800"/>
              </a:p>
            </p:txBody>
          </p:sp>
          <p:sp>
            <p:nvSpPr>
              <p:cNvPr id="109" name="Google Shape;109;p17"/>
              <p:cNvSpPr/>
              <p:nvPr/>
            </p:nvSpPr>
            <p:spPr>
              <a:xfrm>
                <a:off x="2315875" y="1640800"/>
                <a:ext cx="1071600" cy="467700"/>
              </a:xfrm>
              <a:prstGeom prst="rightArrow">
                <a:avLst>
                  <a:gd fmla="val 50000" name="adj1"/>
                  <a:gd fmla="val 50000" name="adj2"/>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7"/>
              <p:cNvSpPr txBox="1"/>
              <p:nvPr/>
            </p:nvSpPr>
            <p:spPr>
              <a:xfrm>
                <a:off x="741511" y="2323133"/>
                <a:ext cx="4027800" cy="5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Gr Liv Area more than 4000 Sq Ft but low Price (2 Outliers)</a:t>
                </a:r>
                <a:endParaRPr>
                  <a:latin typeface="Open Sans"/>
                  <a:ea typeface="Open Sans"/>
                  <a:cs typeface="Open Sans"/>
                  <a:sym typeface="Open Sans"/>
                </a:endParaRPr>
              </a:p>
            </p:txBody>
          </p:sp>
          <p:sp>
            <p:nvSpPr>
              <p:cNvPr id="111" name="Google Shape;111;p17"/>
              <p:cNvSpPr/>
              <p:nvPr/>
            </p:nvSpPr>
            <p:spPr>
              <a:xfrm>
                <a:off x="3504200" y="1504400"/>
                <a:ext cx="1285800" cy="7074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Remove</a:t>
                </a:r>
                <a:endParaRPr b="1" sz="1800"/>
              </a:p>
            </p:txBody>
          </p:sp>
        </p:grpSp>
        <p:grpSp>
          <p:nvGrpSpPr>
            <p:cNvPr id="112" name="Google Shape;112;p17"/>
            <p:cNvGrpSpPr/>
            <p:nvPr/>
          </p:nvGrpSpPr>
          <p:grpSpPr>
            <a:xfrm>
              <a:off x="1487478" y="4103825"/>
              <a:ext cx="5686102" cy="892859"/>
              <a:chOff x="741511" y="1504381"/>
              <a:chExt cx="4048489" cy="1374052"/>
            </a:xfrm>
          </p:grpSpPr>
          <p:sp>
            <p:nvSpPr>
              <p:cNvPr id="113" name="Google Shape;113;p17"/>
              <p:cNvSpPr/>
              <p:nvPr/>
            </p:nvSpPr>
            <p:spPr>
              <a:xfrm>
                <a:off x="762157" y="1504381"/>
                <a:ext cx="1437000" cy="7074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t>Nominal</a:t>
                </a:r>
                <a:endParaRPr b="1" sz="1800"/>
              </a:p>
            </p:txBody>
          </p:sp>
          <p:sp>
            <p:nvSpPr>
              <p:cNvPr id="114" name="Google Shape;114;p17"/>
              <p:cNvSpPr/>
              <p:nvPr/>
            </p:nvSpPr>
            <p:spPr>
              <a:xfrm>
                <a:off x="2315875" y="1640800"/>
                <a:ext cx="1071600" cy="467700"/>
              </a:xfrm>
              <a:prstGeom prst="rightArrow">
                <a:avLst>
                  <a:gd fmla="val 50000" name="adj1"/>
                  <a:gd fmla="val 50000" name="adj2"/>
                </a:avLst>
              </a:prstGeom>
              <a:solidFill>
                <a:srgbClr val="66666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7"/>
              <p:cNvSpPr txBox="1"/>
              <p:nvPr/>
            </p:nvSpPr>
            <p:spPr>
              <a:xfrm>
                <a:off x="741511" y="2323133"/>
                <a:ext cx="4027800" cy="55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Open Sans"/>
                    <a:ea typeface="Open Sans"/>
                    <a:cs typeface="Open Sans"/>
                    <a:sym typeface="Open Sans"/>
                  </a:rPr>
                  <a:t>Convert categories to numbers using dummy variables</a:t>
                </a:r>
                <a:endParaRPr>
                  <a:latin typeface="Open Sans"/>
                  <a:ea typeface="Open Sans"/>
                  <a:cs typeface="Open Sans"/>
                  <a:sym typeface="Open Sans"/>
                </a:endParaRPr>
              </a:p>
            </p:txBody>
          </p:sp>
          <p:sp>
            <p:nvSpPr>
              <p:cNvPr id="116" name="Google Shape;116;p17"/>
              <p:cNvSpPr/>
              <p:nvPr/>
            </p:nvSpPr>
            <p:spPr>
              <a:xfrm>
                <a:off x="3504200" y="1504400"/>
                <a:ext cx="1285800" cy="707400"/>
              </a:xfrm>
              <a:prstGeom prst="rect">
                <a:avLst/>
              </a:prstGeom>
              <a:solidFill>
                <a:srgbClr val="00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t>One Hot Encoding</a:t>
                </a:r>
                <a:endParaRPr b="1"/>
              </a:p>
            </p:txBody>
          </p:sp>
        </p:gr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18"/>
          <p:cNvSpPr txBox="1"/>
          <p:nvPr>
            <p:ph type="title"/>
          </p:nvPr>
        </p:nvSpPr>
        <p:spPr>
          <a:xfrm>
            <a:off x="466275" y="2282400"/>
            <a:ext cx="1733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All Variables</a:t>
            </a:r>
            <a:endParaRPr sz="1800"/>
          </a:p>
        </p:txBody>
      </p:sp>
      <p:sp>
        <p:nvSpPr>
          <p:cNvPr id="122" name="Google Shape;122;p18"/>
          <p:cNvSpPr txBox="1"/>
          <p:nvPr>
            <p:ph type="title"/>
          </p:nvPr>
        </p:nvSpPr>
        <p:spPr>
          <a:xfrm>
            <a:off x="2897572" y="881400"/>
            <a:ext cx="19776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Numeric </a:t>
            </a:r>
            <a:r>
              <a:rPr lang="en" sz="1800"/>
              <a:t>Variables</a:t>
            </a:r>
            <a:endParaRPr sz="1800"/>
          </a:p>
        </p:txBody>
      </p:sp>
      <p:sp>
        <p:nvSpPr>
          <p:cNvPr id="123" name="Google Shape;123;p18"/>
          <p:cNvSpPr txBox="1"/>
          <p:nvPr>
            <p:ph type="title"/>
          </p:nvPr>
        </p:nvSpPr>
        <p:spPr>
          <a:xfrm>
            <a:off x="2897572" y="2282400"/>
            <a:ext cx="19380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Ordinal </a:t>
            </a:r>
            <a:r>
              <a:rPr lang="en" sz="1800"/>
              <a:t>Variables</a:t>
            </a:r>
            <a:endParaRPr sz="1800"/>
          </a:p>
        </p:txBody>
      </p:sp>
      <p:sp>
        <p:nvSpPr>
          <p:cNvPr id="124" name="Google Shape;124;p18"/>
          <p:cNvSpPr txBox="1"/>
          <p:nvPr>
            <p:ph type="title"/>
          </p:nvPr>
        </p:nvSpPr>
        <p:spPr>
          <a:xfrm>
            <a:off x="2897572" y="3683400"/>
            <a:ext cx="19776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Nominal </a:t>
            </a:r>
            <a:r>
              <a:rPr lang="en" sz="1800"/>
              <a:t>Variables</a:t>
            </a:r>
            <a:endParaRPr sz="1800"/>
          </a:p>
        </p:txBody>
      </p:sp>
      <p:sp>
        <p:nvSpPr>
          <p:cNvPr id="125" name="Google Shape;125;p18"/>
          <p:cNvSpPr/>
          <p:nvPr/>
        </p:nvSpPr>
        <p:spPr>
          <a:xfrm>
            <a:off x="1517609" y="881400"/>
            <a:ext cx="926700" cy="13293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p:txBody>
      </p:sp>
      <p:sp>
        <p:nvSpPr>
          <p:cNvPr id="126" name="Google Shape;126;p18"/>
          <p:cNvSpPr/>
          <p:nvPr/>
        </p:nvSpPr>
        <p:spPr>
          <a:xfrm flipH="1" rot="10800000">
            <a:off x="1517609" y="2932724"/>
            <a:ext cx="926700" cy="13293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p:txBody>
      </p:sp>
      <p:sp>
        <p:nvSpPr>
          <p:cNvPr id="127" name="Google Shape;127;p18"/>
          <p:cNvSpPr/>
          <p:nvPr/>
        </p:nvSpPr>
        <p:spPr>
          <a:xfrm>
            <a:off x="1981422" y="2282400"/>
            <a:ext cx="757200" cy="476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p>
        </p:txBody>
      </p:sp>
      <p:pic>
        <p:nvPicPr>
          <p:cNvPr id="128" name="Google Shape;128;p18" title="Chart"/>
          <p:cNvPicPr preferRelativeResize="0"/>
          <p:nvPr/>
        </p:nvPicPr>
        <p:blipFill>
          <a:blip r:embed="rId3">
            <a:alphaModFix/>
          </a:blip>
          <a:stretch>
            <a:fillRect/>
          </a:stretch>
        </p:blipFill>
        <p:spPr>
          <a:xfrm>
            <a:off x="4572000" y="1346200"/>
            <a:ext cx="4480551" cy="27704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Numeric </a:t>
            </a:r>
            <a:endParaRPr/>
          </a:p>
        </p:txBody>
      </p:sp>
      <p:pic>
        <p:nvPicPr>
          <p:cNvPr id="134" name="Google Shape;134;p19"/>
          <p:cNvPicPr preferRelativeResize="0"/>
          <p:nvPr/>
        </p:nvPicPr>
        <p:blipFill>
          <a:blip r:embed="rId3">
            <a:alphaModFix/>
          </a:blip>
          <a:stretch>
            <a:fillRect/>
          </a:stretch>
        </p:blipFill>
        <p:spPr>
          <a:xfrm>
            <a:off x="152400" y="1304825"/>
            <a:ext cx="4205557" cy="3686273"/>
          </a:xfrm>
          <a:prstGeom prst="rect">
            <a:avLst/>
          </a:prstGeom>
          <a:noFill/>
          <a:ln>
            <a:noFill/>
          </a:ln>
        </p:spPr>
      </p:pic>
      <p:pic>
        <p:nvPicPr>
          <p:cNvPr id="135" name="Google Shape;135;p19"/>
          <p:cNvPicPr preferRelativeResize="0"/>
          <p:nvPr/>
        </p:nvPicPr>
        <p:blipFill>
          <a:blip r:embed="rId4">
            <a:alphaModFix/>
          </a:blip>
          <a:stretch>
            <a:fillRect/>
          </a:stretch>
        </p:blipFill>
        <p:spPr>
          <a:xfrm>
            <a:off x="4510357" y="1304825"/>
            <a:ext cx="3889991" cy="3686275"/>
          </a:xfrm>
          <a:prstGeom prst="rect">
            <a:avLst/>
          </a:prstGeom>
          <a:noFill/>
          <a:ln>
            <a:noFill/>
          </a:ln>
        </p:spPr>
      </p:pic>
      <p:sp>
        <p:nvSpPr>
          <p:cNvPr id="136" name="Google Shape;136;p19"/>
          <p:cNvSpPr txBox="1"/>
          <p:nvPr>
            <p:ph type="title"/>
          </p:nvPr>
        </p:nvSpPr>
        <p:spPr>
          <a:xfrm>
            <a:off x="6622250" y="445025"/>
            <a:ext cx="2210100" cy="70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34</a:t>
            </a:r>
            <a:r>
              <a:rPr lang="en"/>
              <a:t> Variables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2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Ordinal </a:t>
            </a:r>
            <a:endParaRPr/>
          </a:p>
        </p:txBody>
      </p:sp>
      <p:pic>
        <p:nvPicPr>
          <p:cNvPr id="142" name="Google Shape;142;p20"/>
          <p:cNvPicPr preferRelativeResize="0"/>
          <p:nvPr/>
        </p:nvPicPr>
        <p:blipFill>
          <a:blip r:embed="rId3">
            <a:alphaModFix/>
          </a:blip>
          <a:stretch>
            <a:fillRect/>
          </a:stretch>
        </p:blipFill>
        <p:spPr>
          <a:xfrm>
            <a:off x="4831217" y="1304825"/>
            <a:ext cx="4160383" cy="2751425"/>
          </a:xfrm>
          <a:prstGeom prst="rect">
            <a:avLst/>
          </a:prstGeom>
          <a:noFill/>
          <a:ln>
            <a:noFill/>
          </a:ln>
        </p:spPr>
      </p:pic>
      <p:pic>
        <p:nvPicPr>
          <p:cNvPr id="143" name="Google Shape;143;p20"/>
          <p:cNvPicPr preferRelativeResize="0"/>
          <p:nvPr/>
        </p:nvPicPr>
        <p:blipFill>
          <a:blip r:embed="rId4">
            <a:alphaModFix/>
          </a:blip>
          <a:stretch>
            <a:fillRect/>
          </a:stretch>
        </p:blipFill>
        <p:spPr>
          <a:xfrm>
            <a:off x="152400" y="1304825"/>
            <a:ext cx="4526415" cy="2742624"/>
          </a:xfrm>
          <a:prstGeom prst="rect">
            <a:avLst/>
          </a:prstGeom>
          <a:noFill/>
          <a:ln>
            <a:noFill/>
          </a:ln>
        </p:spPr>
      </p:pic>
      <p:sp>
        <p:nvSpPr>
          <p:cNvPr id="144" name="Google Shape;144;p20"/>
          <p:cNvSpPr txBox="1"/>
          <p:nvPr>
            <p:ph type="title"/>
          </p:nvPr>
        </p:nvSpPr>
        <p:spPr>
          <a:xfrm>
            <a:off x="6622250" y="445025"/>
            <a:ext cx="2210100" cy="70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23</a:t>
            </a:r>
            <a:r>
              <a:rPr lang="en"/>
              <a:t> Variables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8" name="Shape 148"/>
        <p:cNvGrpSpPr/>
        <p:nvPr/>
      </p:nvGrpSpPr>
      <p:grpSpPr>
        <a:xfrm>
          <a:off x="0" y="0"/>
          <a:ext cx="0" cy="0"/>
          <a:chOff x="0" y="0"/>
          <a:chExt cx="0" cy="0"/>
        </a:xfrm>
      </p:grpSpPr>
      <p:sp>
        <p:nvSpPr>
          <p:cNvPr id="149" name="Google Shape;149;p2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Nominal </a:t>
            </a:r>
            <a:endParaRPr/>
          </a:p>
        </p:txBody>
      </p:sp>
      <p:pic>
        <p:nvPicPr>
          <p:cNvPr id="150" name="Google Shape;150;p21"/>
          <p:cNvPicPr preferRelativeResize="0"/>
          <p:nvPr/>
        </p:nvPicPr>
        <p:blipFill>
          <a:blip r:embed="rId3">
            <a:alphaModFix/>
          </a:blip>
          <a:stretch>
            <a:fillRect/>
          </a:stretch>
        </p:blipFill>
        <p:spPr>
          <a:xfrm>
            <a:off x="152400" y="1395375"/>
            <a:ext cx="4419601" cy="3064953"/>
          </a:xfrm>
          <a:prstGeom prst="rect">
            <a:avLst/>
          </a:prstGeom>
          <a:noFill/>
          <a:ln>
            <a:noFill/>
          </a:ln>
        </p:spPr>
      </p:pic>
      <p:pic>
        <p:nvPicPr>
          <p:cNvPr id="151" name="Google Shape;151;p21"/>
          <p:cNvPicPr preferRelativeResize="0"/>
          <p:nvPr/>
        </p:nvPicPr>
        <p:blipFill>
          <a:blip r:embed="rId4">
            <a:alphaModFix/>
          </a:blip>
          <a:stretch>
            <a:fillRect/>
          </a:stretch>
        </p:blipFill>
        <p:spPr>
          <a:xfrm>
            <a:off x="4724401" y="1304825"/>
            <a:ext cx="4267199" cy="3128445"/>
          </a:xfrm>
          <a:prstGeom prst="rect">
            <a:avLst/>
          </a:prstGeom>
          <a:noFill/>
          <a:ln>
            <a:noFill/>
          </a:ln>
        </p:spPr>
      </p:pic>
      <p:sp>
        <p:nvSpPr>
          <p:cNvPr id="152" name="Google Shape;152;p21"/>
          <p:cNvSpPr txBox="1"/>
          <p:nvPr>
            <p:ph type="title"/>
          </p:nvPr>
        </p:nvSpPr>
        <p:spPr>
          <a:xfrm>
            <a:off x="6622250" y="445025"/>
            <a:ext cx="2210100" cy="707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22</a:t>
            </a:r>
            <a:r>
              <a:rPr lang="en"/>
              <a:t> Variables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009668"/>
      </a:accent2>
      <a:accent3>
        <a:srgbClr val="4DB6AC"/>
      </a:accent3>
      <a:accent4>
        <a:srgbClr val="FF9800"/>
      </a:accent4>
      <a:accent5>
        <a:srgbClr val="CE93D8"/>
      </a:accent5>
      <a:accent6>
        <a:srgbClr val="EEFF41"/>
      </a:accent6>
      <a:hlink>
        <a:srgbClr val="CE93D8"/>
      </a:hlink>
      <a:folHlink>
        <a:srgbClr val="CE93D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